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5" r:id="rId9"/>
    <p:sldId id="264" r:id="rId10"/>
    <p:sldId id="263" r:id="rId11"/>
    <p:sldId id="266" r:id="rId12"/>
    <p:sldId id="274" r:id="rId13"/>
    <p:sldId id="329" r:id="rId14"/>
    <p:sldId id="331" r:id="rId15"/>
    <p:sldId id="332" r:id="rId16"/>
    <p:sldId id="333" r:id="rId17"/>
    <p:sldId id="336" r:id="rId18"/>
    <p:sldId id="334" r:id="rId19"/>
    <p:sldId id="330" r:id="rId20"/>
    <p:sldId id="335" r:id="rId21"/>
    <p:sldId id="349" r:id="rId22"/>
    <p:sldId id="341" r:id="rId23"/>
    <p:sldId id="342" r:id="rId24"/>
    <p:sldId id="343" r:id="rId25"/>
    <p:sldId id="344" r:id="rId26"/>
    <p:sldId id="345" r:id="rId27"/>
    <p:sldId id="346" r:id="rId28"/>
    <p:sldId id="347" r:id="rId29"/>
    <p:sldId id="348" r:id="rId30"/>
    <p:sldId id="350" r:id="rId31"/>
    <p:sldId id="351" r:id="rId32"/>
    <p:sldId id="275" r:id="rId33"/>
    <p:sldId id="267" r:id="rId34"/>
    <p:sldId id="337" r:id="rId35"/>
    <p:sldId id="338" r:id="rId36"/>
    <p:sldId id="339" r:id="rId37"/>
    <p:sldId id="273" r:id="rId38"/>
    <p:sldId id="272" r:id="rId39"/>
    <p:sldId id="276"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9" d="100"/>
          <a:sy n="69" d="100"/>
        </p:scale>
        <p:origin x="123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tham Town Council" userId="6cbe1541498820e1" providerId="LiveId" clId="{8E8AA66C-3DF7-4277-B619-3AE3110193DE}"/>
    <pc:docChg chg="custSel modSld modMainMaster">
      <pc:chgData name="Bentham Town Council" userId="6cbe1541498820e1" providerId="LiveId" clId="{8E8AA66C-3DF7-4277-B619-3AE3110193DE}" dt="2025-06-11T10:18:31.746" v="529" actId="1076"/>
      <pc:docMkLst>
        <pc:docMk/>
      </pc:docMkLst>
      <pc:sldChg chg="modSp mod modTransition">
        <pc:chgData name="Bentham Town Council" userId="6cbe1541498820e1" providerId="LiveId" clId="{8E8AA66C-3DF7-4277-B619-3AE3110193DE}" dt="2025-06-11T10:18:31.746" v="529" actId="1076"/>
        <pc:sldMkLst>
          <pc:docMk/>
          <pc:sldMk cId="3809446401" sldId="256"/>
        </pc:sldMkLst>
        <pc:spChg chg="mod">
          <ac:chgData name="Bentham Town Council" userId="6cbe1541498820e1" providerId="LiveId" clId="{8E8AA66C-3DF7-4277-B619-3AE3110193DE}" dt="2025-06-11T10:18:31.746" v="529" actId="1076"/>
          <ac:spMkLst>
            <pc:docMk/>
            <pc:sldMk cId="3809446401" sldId="256"/>
            <ac:spMk id="3" creationId="{12C3BCC3-57CF-F6A8-3BE6-C7921AC729FF}"/>
          </ac:spMkLst>
        </pc:spChg>
      </pc:sldChg>
      <pc:sldChg chg="addSp delSp modSp mod modTransition modAnim">
        <pc:chgData name="Bentham Town Council" userId="6cbe1541498820e1" providerId="LiveId" clId="{8E8AA66C-3DF7-4277-B619-3AE3110193DE}" dt="2025-06-10T14:10:42.949" v="25" actId="1076"/>
        <pc:sldMkLst>
          <pc:docMk/>
          <pc:sldMk cId="2828344655" sldId="257"/>
        </pc:sldMkLst>
        <pc:spChg chg="mod">
          <ac:chgData name="Bentham Town Council" userId="6cbe1541498820e1" providerId="LiveId" clId="{8E8AA66C-3DF7-4277-B619-3AE3110193DE}" dt="2025-06-10T14:09:58.629" v="17"/>
          <ac:spMkLst>
            <pc:docMk/>
            <pc:sldMk cId="2828344655" sldId="257"/>
            <ac:spMk id="2" creationId="{C763E673-FDA5-DF70-2CEE-4FA17784C3C4}"/>
          </ac:spMkLst>
        </pc:spChg>
        <pc:spChg chg="mod">
          <ac:chgData name="Bentham Town Council" userId="6cbe1541498820e1" providerId="LiveId" clId="{8E8AA66C-3DF7-4277-B619-3AE3110193DE}" dt="2025-06-10T14:10:42.949" v="25" actId="1076"/>
          <ac:spMkLst>
            <pc:docMk/>
            <pc:sldMk cId="2828344655" sldId="257"/>
            <ac:spMk id="4" creationId="{400241FC-16BD-FD27-6806-80ABFDAB9188}"/>
          </ac:spMkLst>
        </pc:spChg>
        <pc:picChg chg="add mod">
          <ac:chgData name="Bentham Town Council" userId="6cbe1541498820e1" providerId="LiveId" clId="{8E8AA66C-3DF7-4277-B619-3AE3110193DE}" dt="2025-06-10T14:10:13.687" v="20" actId="1076"/>
          <ac:picMkLst>
            <pc:docMk/>
            <pc:sldMk cId="2828344655" sldId="257"/>
            <ac:picMk id="5" creationId="{1764F2FE-6D46-439A-DE46-5E85DD29A67D}"/>
          </ac:picMkLst>
        </pc:picChg>
      </pc:sldChg>
      <pc:sldChg chg="addSp modSp mod modTransition">
        <pc:chgData name="Bentham Town Council" userId="6cbe1541498820e1" providerId="LiveId" clId="{8E8AA66C-3DF7-4277-B619-3AE3110193DE}" dt="2025-06-11T10:16:51.481" v="527" actId="20577"/>
        <pc:sldMkLst>
          <pc:docMk/>
          <pc:sldMk cId="3147418200" sldId="258"/>
        </pc:sldMkLst>
        <pc:spChg chg="mod">
          <ac:chgData name="Bentham Town Council" userId="6cbe1541498820e1" providerId="LiveId" clId="{8E8AA66C-3DF7-4277-B619-3AE3110193DE}" dt="2025-06-11T10:15:48.635" v="516" actId="255"/>
          <ac:spMkLst>
            <pc:docMk/>
            <pc:sldMk cId="3147418200" sldId="258"/>
            <ac:spMk id="2" creationId="{E573816E-F982-EB27-D1EF-834BD0EE92E4}"/>
          </ac:spMkLst>
        </pc:spChg>
        <pc:spChg chg="add mod">
          <ac:chgData name="Bentham Town Council" userId="6cbe1541498820e1" providerId="LiveId" clId="{8E8AA66C-3DF7-4277-B619-3AE3110193DE}" dt="2025-06-11T10:16:51.481" v="527" actId="20577"/>
          <ac:spMkLst>
            <pc:docMk/>
            <pc:sldMk cId="3147418200" sldId="258"/>
            <ac:spMk id="4" creationId="{49C1AB3C-19E3-367A-DF6A-20139212E2D5}"/>
          </ac:spMkLst>
        </pc:spChg>
        <pc:picChg chg="add mod">
          <ac:chgData name="Bentham Town Council" userId="6cbe1541498820e1" providerId="LiveId" clId="{8E8AA66C-3DF7-4277-B619-3AE3110193DE}" dt="2025-06-11T10:06:13.987" v="48" actId="1076"/>
          <ac:picMkLst>
            <pc:docMk/>
            <pc:sldMk cId="3147418200" sldId="258"/>
            <ac:picMk id="3" creationId="{E3F7FCAC-8AF3-2BD9-905E-7E5582D01227}"/>
          </ac:picMkLst>
        </pc:picChg>
      </pc:sldChg>
      <pc:sldMasterChg chg="modTransition modSldLayout">
        <pc:chgData name="Bentham Town Council" userId="6cbe1541498820e1" providerId="LiveId" clId="{8E8AA66C-3DF7-4277-B619-3AE3110193DE}" dt="2025-06-10T14:08:01.031" v="11"/>
        <pc:sldMasterMkLst>
          <pc:docMk/>
          <pc:sldMasterMk cId="3929517177" sldId="2147483648"/>
        </pc:sldMasterMkLst>
        <pc:sldLayoutChg chg="modTransition">
          <pc:chgData name="Bentham Town Council" userId="6cbe1541498820e1" providerId="LiveId" clId="{8E8AA66C-3DF7-4277-B619-3AE3110193DE}" dt="2025-06-10T14:08:01.031" v="11"/>
          <pc:sldLayoutMkLst>
            <pc:docMk/>
            <pc:sldMasterMk cId="3929517177" sldId="2147483648"/>
            <pc:sldLayoutMk cId="2370232439" sldId="2147483649"/>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3644542175" sldId="2147483650"/>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2618617461" sldId="2147483651"/>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1866284974" sldId="2147483652"/>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2034765448" sldId="2147483653"/>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3778823549" sldId="2147483654"/>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657633933" sldId="2147483655"/>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1188280509" sldId="2147483656"/>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619275076" sldId="2147483657"/>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4025105370" sldId="2147483658"/>
          </pc:sldLayoutMkLst>
        </pc:sldLayoutChg>
        <pc:sldLayoutChg chg="modTransition">
          <pc:chgData name="Bentham Town Council" userId="6cbe1541498820e1" providerId="LiveId" clId="{8E8AA66C-3DF7-4277-B619-3AE3110193DE}" dt="2025-06-10T14:08:01.031" v="11"/>
          <pc:sldLayoutMkLst>
            <pc:docMk/>
            <pc:sldMasterMk cId="3929517177" sldId="2147483648"/>
            <pc:sldLayoutMk cId="3770222778" sldId="2147483659"/>
          </pc:sldLayoutMkLst>
        </pc:sldLayoutChg>
      </pc:sldMasterChg>
    </pc:docChg>
  </pc:docChgLst>
  <pc:docChgLst>
    <pc:chgData name="Bentham Town Council" userId="6cbe1541498820e1" providerId="LiveId" clId="{D327A61A-3ABB-4174-8DE5-0522C654F8A9}"/>
    <pc:docChg chg="undo custSel addSld delSld modSld sldOrd">
      <pc:chgData name="Bentham Town Council" userId="6cbe1541498820e1" providerId="LiveId" clId="{D327A61A-3ABB-4174-8DE5-0522C654F8A9}" dt="2025-06-17T17:15:14.455" v="372"/>
      <pc:docMkLst>
        <pc:docMk/>
      </pc:docMkLst>
      <pc:sldChg chg="modTransition">
        <pc:chgData name="Bentham Town Council" userId="6cbe1541498820e1" providerId="LiveId" clId="{D327A61A-3ABB-4174-8DE5-0522C654F8A9}" dt="2025-06-17T11:43:52.541" v="323"/>
        <pc:sldMkLst>
          <pc:docMk/>
          <pc:sldMk cId="3809446401" sldId="256"/>
        </pc:sldMkLst>
      </pc:sldChg>
      <pc:sldChg chg="modSp mod modTransition">
        <pc:chgData name="Bentham Town Council" userId="6cbe1541498820e1" providerId="LiveId" clId="{D327A61A-3ABB-4174-8DE5-0522C654F8A9}" dt="2025-06-17T11:43:52.541" v="323"/>
        <pc:sldMkLst>
          <pc:docMk/>
          <pc:sldMk cId="2828344655" sldId="257"/>
        </pc:sldMkLst>
        <pc:spChg chg="mod">
          <ac:chgData name="Bentham Town Council" userId="6cbe1541498820e1" providerId="LiveId" clId="{D327A61A-3ABB-4174-8DE5-0522C654F8A9}" dt="2025-06-16T11:15:17.290" v="206" actId="20577"/>
          <ac:spMkLst>
            <pc:docMk/>
            <pc:sldMk cId="2828344655" sldId="257"/>
            <ac:spMk id="4" creationId="{400241FC-16BD-FD27-6806-80ABFDAB9188}"/>
          </ac:spMkLst>
        </pc:spChg>
        <pc:picChg chg="mod">
          <ac:chgData name="Bentham Town Council" userId="6cbe1541498820e1" providerId="LiveId" clId="{D327A61A-3ABB-4174-8DE5-0522C654F8A9}" dt="2025-06-16T09:45:04.400" v="134" actId="1076"/>
          <ac:picMkLst>
            <pc:docMk/>
            <pc:sldMk cId="2828344655" sldId="257"/>
            <ac:picMk id="5" creationId="{1764F2FE-6D46-439A-DE46-5E85DD29A67D}"/>
          </ac:picMkLst>
        </pc:picChg>
      </pc:sldChg>
      <pc:sldChg chg="modSp mod modTransition">
        <pc:chgData name="Bentham Town Council" userId="6cbe1541498820e1" providerId="LiveId" clId="{D327A61A-3ABB-4174-8DE5-0522C654F8A9}" dt="2025-06-17T11:43:52.541" v="323"/>
        <pc:sldMkLst>
          <pc:docMk/>
          <pc:sldMk cId="3147418200" sldId="258"/>
        </pc:sldMkLst>
        <pc:spChg chg="mod">
          <ac:chgData name="Bentham Town Council" userId="6cbe1541498820e1" providerId="LiveId" clId="{D327A61A-3ABB-4174-8DE5-0522C654F8A9}" dt="2025-06-17T09:50:35.622" v="228" actId="20577"/>
          <ac:spMkLst>
            <pc:docMk/>
            <pc:sldMk cId="3147418200" sldId="258"/>
            <ac:spMk id="4" creationId="{49C1AB3C-19E3-367A-DF6A-20139212E2D5}"/>
          </ac:spMkLst>
        </pc:spChg>
      </pc:sldChg>
      <pc:sldChg chg="modSp modTransition">
        <pc:chgData name="Bentham Town Council" userId="6cbe1541498820e1" providerId="LiveId" clId="{D327A61A-3ABB-4174-8DE5-0522C654F8A9}" dt="2025-06-17T11:43:52.541" v="323"/>
        <pc:sldMkLst>
          <pc:docMk/>
          <pc:sldMk cId="1125145396" sldId="259"/>
        </pc:sldMkLst>
        <pc:spChg chg="mod">
          <ac:chgData name="Bentham Town Council" userId="6cbe1541498820e1" providerId="LiveId" clId="{D327A61A-3ABB-4174-8DE5-0522C654F8A9}" dt="2025-06-17T09:39:40.738" v="227" actId="20577"/>
          <ac:spMkLst>
            <pc:docMk/>
            <pc:sldMk cId="1125145396" sldId="259"/>
            <ac:spMk id="4" creationId="{49C1AB3C-19E3-367A-DF6A-20139212E2D5}"/>
          </ac:spMkLst>
        </pc:spChg>
      </pc:sldChg>
      <pc:sldChg chg="modSp mod modTransition modAnim">
        <pc:chgData name="Bentham Town Council" userId="6cbe1541498820e1" providerId="LiveId" clId="{D327A61A-3ABB-4174-8DE5-0522C654F8A9}" dt="2025-06-17T11:43:52.541" v="323"/>
        <pc:sldMkLst>
          <pc:docMk/>
          <pc:sldMk cId="2951425403" sldId="260"/>
        </pc:sldMkLst>
        <pc:spChg chg="mod">
          <ac:chgData name="Bentham Town Council" userId="6cbe1541498820e1" providerId="LiveId" clId="{D327A61A-3ABB-4174-8DE5-0522C654F8A9}" dt="2025-06-16T09:46:49.146" v="194" actId="1076"/>
          <ac:spMkLst>
            <pc:docMk/>
            <pc:sldMk cId="2951425403" sldId="260"/>
            <ac:spMk id="2" creationId="{E573816E-F982-EB27-D1EF-834BD0EE92E4}"/>
          </ac:spMkLst>
        </pc:spChg>
        <pc:spChg chg="mod">
          <ac:chgData name="Bentham Town Council" userId="6cbe1541498820e1" providerId="LiveId" clId="{D327A61A-3ABB-4174-8DE5-0522C654F8A9}" dt="2025-06-17T09:52:39.644" v="271" actId="404"/>
          <ac:spMkLst>
            <pc:docMk/>
            <pc:sldMk cId="2951425403" sldId="260"/>
            <ac:spMk id="4" creationId="{49C1AB3C-19E3-367A-DF6A-20139212E2D5}"/>
          </ac:spMkLst>
        </pc:spChg>
      </pc:sldChg>
      <pc:sldChg chg="modSp mod modTransition">
        <pc:chgData name="Bentham Town Council" userId="6cbe1541498820e1" providerId="LiveId" clId="{D327A61A-3ABB-4174-8DE5-0522C654F8A9}" dt="2025-06-17T11:43:52.541" v="323"/>
        <pc:sldMkLst>
          <pc:docMk/>
          <pc:sldMk cId="4129502054" sldId="261"/>
        </pc:sldMkLst>
        <pc:spChg chg="mod">
          <ac:chgData name="Bentham Town Council" userId="6cbe1541498820e1" providerId="LiveId" clId="{D327A61A-3ABB-4174-8DE5-0522C654F8A9}" dt="2025-06-16T08:25:30.789" v="54" actId="20577"/>
          <ac:spMkLst>
            <pc:docMk/>
            <pc:sldMk cId="4129502054" sldId="261"/>
            <ac:spMk id="4" creationId="{49C1AB3C-19E3-367A-DF6A-20139212E2D5}"/>
          </ac:spMkLst>
        </pc:spChg>
      </pc:sldChg>
      <pc:sldChg chg="modSp modTransition modAnim">
        <pc:chgData name="Bentham Town Council" userId="6cbe1541498820e1" providerId="LiveId" clId="{D327A61A-3ABB-4174-8DE5-0522C654F8A9}" dt="2025-06-17T11:43:52.541" v="323"/>
        <pc:sldMkLst>
          <pc:docMk/>
          <pc:sldMk cId="693079148" sldId="262"/>
        </pc:sldMkLst>
        <pc:spChg chg="mod">
          <ac:chgData name="Bentham Town Council" userId="6cbe1541498820e1" providerId="LiveId" clId="{D327A61A-3ABB-4174-8DE5-0522C654F8A9}" dt="2025-06-16T08:26:21.169" v="63" actId="20577"/>
          <ac:spMkLst>
            <pc:docMk/>
            <pc:sldMk cId="693079148" sldId="262"/>
            <ac:spMk id="4" creationId="{49C1AB3C-19E3-367A-DF6A-20139212E2D5}"/>
          </ac:spMkLst>
        </pc:spChg>
      </pc:sldChg>
      <pc:sldChg chg="modSp modTransition">
        <pc:chgData name="Bentham Town Council" userId="6cbe1541498820e1" providerId="LiveId" clId="{D327A61A-3ABB-4174-8DE5-0522C654F8A9}" dt="2025-06-17T11:43:52.541" v="323"/>
        <pc:sldMkLst>
          <pc:docMk/>
          <pc:sldMk cId="1136960811" sldId="263"/>
        </pc:sldMkLst>
        <pc:spChg chg="mod">
          <ac:chgData name="Bentham Town Council" userId="6cbe1541498820e1" providerId="LiveId" clId="{D327A61A-3ABB-4174-8DE5-0522C654F8A9}" dt="2025-06-16T08:28:35.643" v="76" actId="20577"/>
          <ac:spMkLst>
            <pc:docMk/>
            <pc:sldMk cId="1136960811" sldId="263"/>
            <ac:spMk id="4" creationId="{49C1AB3C-19E3-367A-DF6A-20139212E2D5}"/>
          </ac:spMkLst>
        </pc:spChg>
      </pc:sldChg>
      <pc:sldChg chg="modTransition">
        <pc:chgData name="Bentham Town Council" userId="6cbe1541498820e1" providerId="LiveId" clId="{D327A61A-3ABB-4174-8DE5-0522C654F8A9}" dt="2025-06-17T11:43:52.541" v="323"/>
        <pc:sldMkLst>
          <pc:docMk/>
          <pc:sldMk cId="3347891058" sldId="264"/>
        </pc:sldMkLst>
      </pc:sldChg>
      <pc:sldChg chg="modSp modTransition">
        <pc:chgData name="Bentham Town Council" userId="6cbe1541498820e1" providerId="LiveId" clId="{D327A61A-3ABB-4174-8DE5-0522C654F8A9}" dt="2025-06-17T11:43:52.541" v="323"/>
        <pc:sldMkLst>
          <pc:docMk/>
          <pc:sldMk cId="3830878986" sldId="265"/>
        </pc:sldMkLst>
        <pc:spChg chg="mod">
          <ac:chgData name="Bentham Town Council" userId="6cbe1541498820e1" providerId="LiveId" clId="{D327A61A-3ABB-4174-8DE5-0522C654F8A9}" dt="2025-06-16T08:27:40.121" v="67" actId="20577"/>
          <ac:spMkLst>
            <pc:docMk/>
            <pc:sldMk cId="3830878986" sldId="265"/>
            <ac:spMk id="4" creationId="{49C1AB3C-19E3-367A-DF6A-20139212E2D5}"/>
          </ac:spMkLst>
        </pc:spChg>
      </pc:sldChg>
      <pc:sldChg chg="modTransition">
        <pc:chgData name="Bentham Town Council" userId="6cbe1541498820e1" providerId="LiveId" clId="{D327A61A-3ABB-4174-8DE5-0522C654F8A9}" dt="2025-06-17T11:43:52.541" v="323"/>
        <pc:sldMkLst>
          <pc:docMk/>
          <pc:sldMk cId="4054820957" sldId="266"/>
        </pc:sldMkLst>
      </pc:sldChg>
      <pc:sldChg chg="addSp delSp modSp mod ord modTransition modAnim">
        <pc:chgData name="Bentham Town Council" userId="6cbe1541498820e1" providerId="LiveId" clId="{D327A61A-3ABB-4174-8DE5-0522C654F8A9}" dt="2025-06-17T12:08:39.606" v="328"/>
        <pc:sldMkLst>
          <pc:docMk/>
          <pc:sldMk cId="1525809994" sldId="267"/>
        </pc:sldMkLst>
        <pc:spChg chg="mod">
          <ac:chgData name="Bentham Town Council" userId="6cbe1541498820e1" providerId="LiveId" clId="{D327A61A-3ABB-4174-8DE5-0522C654F8A9}" dt="2025-06-17T11:36:58.625" v="281" actId="403"/>
          <ac:spMkLst>
            <pc:docMk/>
            <pc:sldMk cId="1525809994" sldId="267"/>
            <ac:spMk id="4" creationId="{49C1AB3C-19E3-367A-DF6A-20139212E2D5}"/>
          </ac:spMkLst>
        </pc:spChg>
        <pc:spChg chg="add">
          <ac:chgData name="Bentham Town Council" userId="6cbe1541498820e1" providerId="LiveId" clId="{D327A61A-3ABB-4174-8DE5-0522C654F8A9}" dt="2025-06-17T11:35:02.283" v="274"/>
          <ac:spMkLst>
            <pc:docMk/>
            <pc:sldMk cId="1525809994" sldId="267"/>
            <ac:spMk id="5" creationId="{BF732635-11A9-316D-C0FC-FAAFDC675AF0}"/>
          </ac:spMkLst>
        </pc:spChg>
        <pc:spChg chg="add mod">
          <ac:chgData name="Bentham Town Council" userId="6cbe1541498820e1" providerId="LiveId" clId="{D327A61A-3ABB-4174-8DE5-0522C654F8A9}" dt="2025-06-17T11:35:06.906" v="276"/>
          <ac:spMkLst>
            <pc:docMk/>
            <pc:sldMk cId="1525809994" sldId="267"/>
            <ac:spMk id="6" creationId="{1FE1E0DE-F9BF-AD8F-D109-EC1133397B51}"/>
          </ac:spMkLst>
        </pc:spChg>
        <pc:picChg chg="del">
          <ac:chgData name="Bentham Town Council" userId="6cbe1541498820e1" providerId="LiveId" clId="{D327A61A-3ABB-4174-8DE5-0522C654F8A9}" dt="2025-06-17T11:37:04.111" v="282" actId="478"/>
          <ac:picMkLst>
            <pc:docMk/>
            <pc:sldMk cId="1525809994" sldId="267"/>
            <ac:picMk id="3" creationId="{E3F7FCAC-8AF3-2BD9-905E-7E5582D01227}"/>
          </ac:picMkLst>
        </pc:picChg>
      </pc:sldChg>
      <pc:sldChg chg="del">
        <pc:chgData name="Bentham Town Council" userId="6cbe1541498820e1" providerId="LiveId" clId="{D327A61A-3ABB-4174-8DE5-0522C654F8A9}" dt="2025-06-16T12:04:38.447" v="211" actId="47"/>
        <pc:sldMkLst>
          <pc:docMk/>
          <pc:sldMk cId="2213780594" sldId="269"/>
        </pc:sldMkLst>
      </pc:sldChg>
      <pc:sldChg chg="del modTransition">
        <pc:chgData name="Bentham Town Council" userId="6cbe1541498820e1" providerId="LiveId" clId="{D327A61A-3ABB-4174-8DE5-0522C654F8A9}" dt="2025-06-17T12:16:48.863" v="341" actId="47"/>
        <pc:sldMkLst>
          <pc:docMk/>
          <pc:sldMk cId="4134526441" sldId="270"/>
        </pc:sldMkLst>
      </pc:sldChg>
      <pc:sldChg chg="del modTransition">
        <pc:chgData name="Bentham Town Council" userId="6cbe1541498820e1" providerId="LiveId" clId="{D327A61A-3ABB-4174-8DE5-0522C654F8A9}" dt="2025-06-17T11:45:15.171" v="324" actId="2696"/>
        <pc:sldMkLst>
          <pc:docMk/>
          <pc:sldMk cId="470019740" sldId="271"/>
        </pc:sldMkLst>
      </pc:sldChg>
      <pc:sldChg chg="modSp modTransition modAnim">
        <pc:chgData name="Bentham Town Council" userId="6cbe1541498820e1" providerId="LiveId" clId="{D327A61A-3ABB-4174-8DE5-0522C654F8A9}" dt="2025-06-17T12:11:39.728" v="335"/>
        <pc:sldMkLst>
          <pc:docMk/>
          <pc:sldMk cId="2892046797" sldId="272"/>
        </pc:sldMkLst>
        <pc:spChg chg="mod">
          <ac:chgData name="Bentham Town Council" userId="6cbe1541498820e1" providerId="LiveId" clId="{D327A61A-3ABB-4174-8DE5-0522C654F8A9}" dt="2025-06-17T12:11:20.406" v="334" actId="6549"/>
          <ac:spMkLst>
            <pc:docMk/>
            <pc:sldMk cId="2892046797" sldId="272"/>
            <ac:spMk id="4" creationId="{49C1AB3C-19E3-367A-DF6A-20139212E2D5}"/>
          </ac:spMkLst>
        </pc:spChg>
      </pc:sldChg>
      <pc:sldChg chg="modTransition">
        <pc:chgData name="Bentham Town Council" userId="6cbe1541498820e1" providerId="LiveId" clId="{D327A61A-3ABB-4174-8DE5-0522C654F8A9}" dt="2025-06-17T11:43:52.541" v="323"/>
        <pc:sldMkLst>
          <pc:docMk/>
          <pc:sldMk cId="3348141683" sldId="273"/>
        </pc:sldMkLst>
      </pc:sldChg>
      <pc:sldChg chg="modSp modTransition modAnim">
        <pc:chgData name="Bentham Town Council" userId="6cbe1541498820e1" providerId="LiveId" clId="{D327A61A-3ABB-4174-8DE5-0522C654F8A9}" dt="2025-06-17T12:06:34.489" v="327"/>
        <pc:sldMkLst>
          <pc:docMk/>
          <pc:sldMk cId="1154198802" sldId="274"/>
        </pc:sldMkLst>
        <pc:spChg chg="mod">
          <ac:chgData name="Bentham Town Council" userId="6cbe1541498820e1" providerId="LiveId" clId="{D327A61A-3ABB-4174-8DE5-0522C654F8A9}" dt="2025-06-16T09:43:08.457" v="129" actId="113"/>
          <ac:spMkLst>
            <pc:docMk/>
            <pc:sldMk cId="1154198802" sldId="274"/>
            <ac:spMk id="4" creationId="{49C1AB3C-19E3-367A-DF6A-20139212E2D5}"/>
          </ac:spMkLst>
        </pc:spChg>
      </pc:sldChg>
      <pc:sldChg chg="modTransition">
        <pc:chgData name="Bentham Town Council" userId="6cbe1541498820e1" providerId="LiveId" clId="{D327A61A-3ABB-4174-8DE5-0522C654F8A9}" dt="2025-06-17T11:43:52.541" v="323"/>
        <pc:sldMkLst>
          <pc:docMk/>
          <pc:sldMk cId="1271735160" sldId="275"/>
        </pc:sldMkLst>
      </pc:sldChg>
      <pc:sldChg chg="modTransition">
        <pc:chgData name="Bentham Town Council" userId="6cbe1541498820e1" providerId="LiveId" clId="{D327A61A-3ABB-4174-8DE5-0522C654F8A9}" dt="2025-06-17T11:43:52.541" v="323"/>
        <pc:sldMkLst>
          <pc:docMk/>
          <pc:sldMk cId="3346933668" sldId="276"/>
        </pc:sldMkLst>
      </pc:sldChg>
      <pc:sldChg chg="add del modTransition">
        <pc:chgData name="Bentham Town Council" userId="6cbe1541498820e1" providerId="LiveId" clId="{D327A61A-3ABB-4174-8DE5-0522C654F8A9}" dt="2025-06-17T15:25:25.997" v="371" actId="47"/>
        <pc:sldMkLst>
          <pc:docMk/>
          <pc:sldMk cId="772831372" sldId="277"/>
        </pc:sldMkLst>
      </pc:sldChg>
      <pc:sldChg chg="add modTransition">
        <pc:chgData name="Bentham Town Council" userId="6cbe1541498820e1" providerId="LiveId" clId="{D327A61A-3ABB-4174-8DE5-0522C654F8A9}" dt="2025-06-17T11:43:52.541" v="323"/>
        <pc:sldMkLst>
          <pc:docMk/>
          <pc:sldMk cId="3778593356" sldId="329"/>
        </pc:sldMkLst>
      </pc:sldChg>
      <pc:sldChg chg="add modTransition">
        <pc:chgData name="Bentham Town Council" userId="6cbe1541498820e1" providerId="LiveId" clId="{D327A61A-3ABB-4174-8DE5-0522C654F8A9}" dt="2025-06-17T11:43:52.541" v="323"/>
        <pc:sldMkLst>
          <pc:docMk/>
          <pc:sldMk cId="3018924737" sldId="330"/>
        </pc:sldMkLst>
      </pc:sldChg>
      <pc:sldChg chg="add modTransition">
        <pc:chgData name="Bentham Town Council" userId="6cbe1541498820e1" providerId="LiveId" clId="{D327A61A-3ABB-4174-8DE5-0522C654F8A9}" dt="2025-06-17T11:43:52.541" v="323"/>
        <pc:sldMkLst>
          <pc:docMk/>
          <pc:sldMk cId="2133231523" sldId="331"/>
        </pc:sldMkLst>
      </pc:sldChg>
      <pc:sldChg chg="add modTransition">
        <pc:chgData name="Bentham Town Council" userId="6cbe1541498820e1" providerId="LiveId" clId="{D327A61A-3ABB-4174-8DE5-0522C654F8A9}" dt="2025-06-17T11:43:52.541" v="323"/>
        <pc:sldMkLst>
          <pc:docMk/>
          <pc:sldMk cId="706765426" sldId="332"/>
        </pc:sldMkLst>
      </pc:sldChg>
      <pc:sldChg chg="modSp add mod modTransition">
        <pc:chgData name="Bentham Town Council" userId="6cbe1541498820e1" providerId="LiveId" clId="{D327A61A-3ABB-4174-8DE5-0522C654F8A9}" dt="2025-06-17T11:43:52.541" v="323"/>
        <pc:sldMkLst>
          <pc:docMk/>
          <pc:sldMk cId="466289464" sldId="333"/>
        </pc:sldMkLst>
        <pc:spChg chg="mod">
          <ac:chgData name="Bentham Town Council" userId="6cbe1541498820e1" providerId="LiveId" clId="{D327A61A-3ABB-4174-8DE5-0522C654F8A9}" dt="2025-06-16T12:04:31.749" v="208" actId="27636"/>
          <ac:spMkLst>
            <pc:docMk/>
            <pc:sldMk cId="466289464" sldId="333"/>
            <ac:spMk id="2" creationId="{ED99B793-FB12-EF5A-62F6-FB8186C8E10F}"/>
          </ac:spMkLst>
        </pc:spChg>
      </pc:sldChg>
      <pc:sldChg chg="modSp add mod modTransition">
        <pc:chgData name="Bentham Town Council" userId="6cbe1541498820e1" providerId="LiveId" clId="{D327A61A-3ABB-4174-8DE5-0522C654F8A9}" dt="2025-06-17T11:43:52.541" v="323"/>
        <pc:sldMkLst>
          <pc:docMk/>
          <pc:sldMk cId="3508255126" sldId="334"/>
        </pc:sldMkLst>
        <pc:spChg chg="mod">
          <ac:chgData name="Bentham Town Council" userId="6cbe1541498820e1" providerId="LiveId" clId="{D327A61A-3ABB-4174-8DE5-0522C654F8A9}" dt="2025-06-16T12:04:31.755" v="210" actId="27636"/>
          <ac:spMkLst>
            <pc:docMk/>
            <pc:sldMk cId="3508255126" sldId="334"/>
            <ac:spMk id="2" creationId="{AF6209A5-62B7-1846-8FE0-62E54C2A6109}"/>
          </ac:spMkLst>
        </pc:spChg>
        <pc:spChg chg="mod">
          <ac:chgData name="Bentham Town Council" userId="6cbe1541498820e1" providerId="LiveId" clId="{D327A61A-3ABB-4174-8DE5-0522C654F8A9}" dt="2025-06-16T12:04:31.755" v="209" actId="27636"/>
          <ac:spMkLst>
            <pc:docMk/>
            <pc:sldMk cId="3508255126" sldId="334"/>
            <ac:spMk id="9" creationId="{78FE370D-AEF3-0A5A-D634-3064B3483C9D}"/>
          </ac:spMkLst>
        </pc:spChg>
      </pc:sldChg>
      <pc:sldChg chg="modSp add mod modTransition">
        <pc:chgData name="Bentham Town Council" userId="6cbe1541498820e1" providerId="LiveId" clId="{D327A61A-3ABB-4174-8DE5-0522C654F8A9}" dt="2025-06-17T12:16:04.627" v="340" actId="14100"/>
        <pc:sldMkLst>
          <pc:docMk/>
          <pc:sldMk cId="1764419217" sldId="335"/>
        </pc:sldMkLst>
        <pc:picChg chg="mod">
          <ac:chgData name="Bentham Town Council" userId="6cbe1541498820e1" providerId="LiveId" clId="{D327A61A-3ABB-4174-8DE5-0522C654F8A9}" dt="2025-06-17T12:16:04.627" v="340" actId="14100"/>
          <ac:picMkLst>
            <pc:docMk/>
            <pc:sldMk cId="1764419217" sldId="335"/>
            <ac:picMk id="4" creationId="{6468D198-A6A6-DE47-2EA5-ECC93A6BF3FE}"/>
          </ac:picMkLst>
        </pc:picChg>
      </pc:sldChg>
      <pc:sldChg chg="add modTransition">
        <pc:chgData name="Bentham Town Council" userId="6cbe1541498820e1" providerId="LiveId" clId="{D327A61A-3ABB-4174-8DE5-0522C654F8A9}" dt="2025-06-17T11:43:52.541" v="323"/>
        <pc:sldMkLst>
          <pc:docMk/>
          <pc:sldMk cId="1210024868" sldId="336"/>
        </pc:sldMkLst>
      </pc:sldChg>
      <pc:sldChg chg="addSp delSp modSp new mod ord modTransition">
        <pc:chgData name="Bentham Town Council" userId="6cbe1541498820e1" providerId="LiveId" clId="{D327A61A-3ABB-4174-8DE5-0522C654F8A9}" dt="2025-06-17T11:50:54.321" v="326"/>
        <pc:sldMkLst>
          <pc:docMk/>
          <pc:sldMk cId="508917138" sldId="337"/>
        </pc:sldMkLst>
        <pc:spChg chg="del mod">
          <ac:chgData name="Bentham Town Council" userId="6cbe1541498820e1" providerId="LiveId" clId="{D327A61A-3ABB-4174-8DE5-0522C654F8A9}" dt="2025-06-17T11:37:45.732" v="293" actId="478"/>
          <ac:spMkLst>
            <pc:docMk/>
            <pc:sldMk cId="508917138" sldId="337"/>
            <ac:spMk id="2" creationId="{8B5AA8E1-A6D8-EE2E-2E10-00306759CBBE}"/>
          </ac:spMkLst>
        </pc:spChg>
        <pc:spChg chg="add mod">
          <ac:chgData name="Bentham Town Council" userId="6cbe1541498820e1" providerId="LiveId" clId="{D327A61A-3ABB-4174-8DE5-0522C654F8A9}" dt="2025-06-17T11:38:00.511" v="298" actId="403"/>
          <ac:spMkLst>
            <pc:docMk/>
            <pc:sldMk cId="508917138" sldId="337"/>
            <ac:spMk id="4" creationId="{5DAB324C-3B4E-D986-3BD0-200E4EFD35F6}"/>
          </ac:spMkLst>
        </pc:spChg>
      </pc:sldChg>
      <pc:sldChg chg="addSp modSp new mod ord modTransition">
        <pc:chgData name="Bentham Town Council" userId="6cbe1541498820e1" providerId="LiveId" clId="{D327A61A-3ABB-4174-8DE5-0522C654F8A9}" dt="2025-06-17T11:50:54.321" v="326"/>
        <pc:sldMkLst>
          <pc:docMk/>
          <pc:sldMk cId="574610672" sldId="338"/>
        </pc:sldMkLst>
        <pc:spChg chg="add mod">
          <ac:chgData name="Bentham Town Council" userId="6cbe1541498820e1" providerId="LiveId" clId="{D327A61A-3ABB-4174-8DE5-0522C654F8A9}" dt="2025-06-17T11:40:38.668" v="320" actId="20577"/>
          <ac:spMkLst>
            <pc:docMk/>
            <pc:sldMk cId="574610672" sldId="338"/>
            <ac:spMk id="3" creationId="{67EA34E7-5E2B-E003-E65A-A8C0FB486DBE}"/>
          </ac:spMkLst>
        </pc:spChg>
      </pc:sldChg>
      <pc:sldChg chg="addSp modSp new mod ord modTransition">
        <pc:chgData name="Bentham Town Council" userId="6cbe1541498820e1" providerId="LiveId" clId="{D327A61A-3ABB-4174-8DE5-0522C654F8A9}" dt="2025-06-17T11:50:54.321" v="326"/>
        <pc:sldMkLst>
          <pc:docMk/>
          <pc:sldMk cId="1769815374" sldId="339"/>
        </pc:sldMkLst>
        <pc:spChg chg="add mod">
          <ac:chgData name="Bentham Town Council" userId="6cbe1541498820e1" providerId="LiveId" clId="{D327A61A-3ABB-4174-8DE5-0522C654F8A9}" dt="2025-06-17T11:39:27.721" v="315" actId="255"/>
          <ac:spMkLst>
            <pc:docMk/>
            <pc:sldMk cId="1769815374" sldId="339"/>
            <ac:spMk id="3" creationId="{F628A7B3-CCC5-6258-8F9F-67EBB5D91FE1}"/>
          </ac:spMkLst>
        </pc:spChg>
      </pc:sldChg>
      <pc:sldChg chg="add del modTransition">
        <pc:chgData name="Bentham Town Council" userId="6cbe1541498820e1" providerId="LiveId" clId="{D327A61A-3ABB-4174-8DE5-0522C654F8A9}" dt="2025-06-17T12:19:46.734" v="362" actId="47"/>
        <pc:sldMkLst>
          <pc:docMk/>
          <pc:sldMk cId="2591413354" sldId="340"/>
        </pc:sldMkLst>
      </pc:sldChg>
      <pc:sldChg chg="addSp modSp add mod modTransition">
        <pc:chgData name="Bentham Town Council" userId="6cbe1541498820e1" providerId="LiveId" clId="{D327A61A-3ABB-4174-8DE5-0522C654F8A9}" dt="2025-06-17T12:27:25.499" v="368"/>
        <pc:sldMkLst>
          <pc:docMk/>
          <pc:sldMk cId="4254855994" sldId="341"/>
        </pc:sldMkLst>
        <pc:picChg chg="add mod">
          <ac:chgData name="Bentham Town Council" userId="6cbe1541498820e1" providerId="LiveId" clId="{D327A61A-3ABB-4174-8DE5-0522C654F8A9}" dt="2025-06-17T12:18:24.010" v="347" actId="1076"/>
          <ac:picMkLst>
            <pc:docMk/>
            <pc:sldMk cId="4254855994" sldId="341"/>
            <ac:picMk id="5" creationId="{6EE761FD-B296-158B-27EB-394F94309CC8}"/>
          </ac:picMkLst>
        </pc:picChg>
      </pc:sldChg>
      <pc:sldChg chg="addSp modSp add mod modTransition">
        <pc:chgData name="Bentham Town Council" userId="6cbe1541498820e1" providerId="LiveId" clId="{D327A61A-3ABB-4174-8DE5-0522C654F8A9}" dt="2025-06-17T12:27:25.499" v="368"/>
        <pc:sldMkLst>
          <pc:docMk/>
          <pc:sldMk cId="2116028732" sldId="342"/>
        </pc:sldMkLst>
        <pc:picChg chg="add mod">
          <ac:chgData name="Bentham Town Council" userId="6cbe1541498820e1" providerId="LiveId" clId="{D327A61A-3ABB-4174-8DE5-0522C654F8A9}" dt="2025-06-17T12:18:30.437" v="349" actId="1076"/>
          <ac:picMkLst>
            <pc:docMk/>
            <pc:sldMk cId="2116028732" sldId="342"/>
            <ac:picMk id="4" creationId="{FE1123E5-A930-6DBF-C554-880C612B5BC8}"/>
          </ac:picMkLst>
        </pc:picChg>
      </pc:sldChg>
      <pc:sldChg chg="addSp modSp add mod modTransition">
        <pc:chgData name="Bentham Town Council" userId="6cbe1541498820e1" providerId="LiveId" clId="{D327A61A-3ABB-4174-8DE5-0522C654F8A9}" dt="2025-06-17T12:27:25.499" v="368"/>
        <pc:sldMkLst>
          <pc:docMk/>
          <pc:sldMk cId="3355127884" sldId="343"/>
        </pc:sldMkLst>
        <pc:picChg chg="add mod">
          <ac:chgData name="Bentham Town Council" userId="6cbe1541498820e1" providerId="LiveId" clId="{D327A61A-3ABB-4174-8DE5-0522C654F8A9}" dt="2025-06-17T12:18:40.033" v="351" actId="1076"/>
          <ac:picMkLst>
            <pc:docMk/>
            <pc:sldMk cId="3355127884" sldId="343"/>
            <ac:picMk id="5" creationId="{91994302-9362-E947-C4AE-1230B2F6F105}"/>
          </ac:picMkLst>
        </pc:picChg>
      </pc:sldChg>
      <pc:sldChg chg="addSp modSp add mod modTransition">
        <pc:chgData name="Bentham Town Council" userId="6cbe1541498820e1" providerId="LiveId" clId="{D327A61A-3ABB-4174-8DE5-0522C654F8A9}" dt="2025-06-17T12:27:25.499" v="368"/>
        <pc:sldMkLst>
          <pc:docMk/>
          <pc:sldMk cId="1139633525" sldId="344"/>
        </pc:sldMkLst>
        <pc:spChg chg="mod">
          <ac:chgData name="Bentham Town Council" userId="6cbe1541498820e1" providerId="LiveId" clId="{D327A61A-3ABB-4174-8DE5-0522C654F8A9}" dt="2025-06-17T12:15:24.970" v="337" actId="27636"/>
          <ac:spMkLst>
            <pc:docMk/>
            <pc:sldMk cId="1139633525" sldId="344"/>
            <ac:spMk id="3" creationId="{9415C894-CB9D-DECC-4AEB-40E7545A3AB8}"/>
          </ac:spMkLst>
        </pc:spChg>
        <pc:picChg chg="add mod">
          <ac:chgData name="Bentham Town Council" userId="6cbe1541498820e1" providerId="LiveId" clId="{D327A61A-3ABB-4174-8DE5-0522C654F8A9}" dt="2025-06-17T12:18:45.347" v="353" actId="1076"/>
          <ac:picMkLst>
            <pc:docMk/>
            <pc:sldMk cId="1139633525" sldId="344"/>
            <ac:picMk id="5" creationId="{D9426079-37DF-284C-F7BB-0F53BC4B5F12}"/>
          </ac:picMkLst>
        </pc:picChg>
      </pc:sldChg>
      <pc:sldChg chg="addSp modSp add mod modTransition">
        <pc:chgData name="Bentham Town Council" userId="6cbe1541498820e1" providerId="LiveId" clId="{D327A61A-3ABB-4174-8DE5-0522C654F8A9}" dt="2025-06-17T12:27:25.499" v="368"/>
        <pc:sldMkLst>
          <pc:docMk/>
          <pc:sldMk cId="1080247286" sldId="345"/>
        </pc:sldMkLst>
        <pc:picChg chg="add mod">
          <ac:chgData name="Bentham Town Council" userId="6cbe1541498820e1" providerId="LiveId" clId="{D327A61A-3ABB-4174-8DE5-0522C654F8A9}" dt="2025-06-17T12:18:51.112" v="355" actId="1076"/>
          <ac:picMkLst>
            <pc:docMk/>
            <pc:sldMk cId="1080247286" sldId="345"/>
            <ac:picMk id="5" creationId="{CAD28E82-67AF-FA1E-E6E5-613672361461}"/>
          </ac:picMkLst>
        </pc:picChg>
      </pc:sldChg>
      <pc:sldChg chg="addSp modSp add mod modTransition">
        <pc:chgData name="Bentham Town Council" userId="6cbe1541498820e1" providerId="LiveId" clId="{D327A61A-3ABB-4174-8DE5-0522C654F8A9}" dt="2025-06-17T12:27:25.499" v="368"/>
        <pc:sldMkLst>
          <pc:docMk/>
          <pc:sldMk cId="1270913928" sldId="346"/>
        </pc:sldMkLst>
        <pc:picChg chg="add mod">
          <ac:chgData name="Bentham Town Council" userId="6cbe1541498820e1" providerId="LiveId" clId="{D327A61A-3ABB-4174-8DE5-0522C654F8A9}" dt="2025-06-17T12:26:10.482" v="367" actId="14100"/>
          <ac:picMkLst>
            <pc:docMk/>
            <pc:sldMk cId="1270913928" sldId="346"/>
            <ac:picMk id="5" creationId="{31A2E4AC-14B8-EF01-08E3-61B162F32436}"/>
          </ac:picMkLst>
        </pc:picChg>
      </pc:sldChg>
      <pc:sldChg chg="addSp modSp add mod modTransition">
        <pc:chgData name="Bentham Town Council" userId="6cbe1541498820e1" providerId="LiveId" clId="{D327A61A-3ABB-4174-8DE5-0522C654F8A9}" dt="2025-06-17T12:27:25.499" v="368"/>
        <pc:sldMkLst>
          <pc:docMk/>
          <pc:sldMk cId="2730223289" sldId="347"/>
        </pc:sldMkLst>
        <pc:picChg chg="add mod">
          <ac:chgData name="Bentham Town Council" userId="6cbe1541498820e1" providerId="LiveId" clId="{D327A61A-3ABB-4174-8DE5-0522C654F8A9}" dt="2025-06-17T12:19:05.265" v="359" actId="1076"/>
          <ac:picMkLst>
            <pc:docMk/>
            <pc:sldMk cId="2730223289" sldId="347"/>
            <ac:picMk id="5" creationId="{75816EB7-E8F4-860C-D497-2543F5541CF9}"/>
          </ac:picMkLst>
        </pc:picChg>
      </pc:sldChg>
      <pc:sldChg chg="addSp modSp add mod modTransition">
        <pc:chgData name="Bentham Town Council" userId="6cbe1541498820e1" providerId="LiveId" clId="{D327A61A-3ABB-4174-8DE5-0522C654F8A9}" dt="2025-06-17T12:27:25.499" v="368"/>
        <pc:sldMkLst>
          <pc:docMk/>
          <pc:sldMk cId="2694001149" sldId="348"/>
        </pc:sldMkLst>
        <pc:picChg chg="add mod">
          <ac:chgData name="Bentham Town Council" userId="6cbe1541498820e1" providerId="LiveId" clId="{D327A61A-3ABB-4174-8DE5-0522C654F8A9}" dt="2025-06-17T12:25:58.601" v="365" actId="1036"/>
          <ac:picMkLst>
            <pc:docMk/>
            <pc:sldMk cId="2694001149" sldId="348"/>
            <ac:picMk id="5" creationId="{D760329A-F3A0-106C-A600-F14BC4353997}"/>
          </ac:picMkLst>
        </pc:picChg>
      </pc:sldChg>
      <pc:sldChg chg="addSp modSp add mod modTransition">
        <pc:chgData name="Bentham Town Council" userId="6cbe1541498820e1" providerId="LiveId" clId="{D327A61A-3ABB-4174-8DE5-0522C654F8A9}" dt="2025-06-17T12:29:56.681" v="370" actId="14100"/>
        <pc:sldMkLst>
          <pc:docMk/>
          <pc:sldMk cId="3392341395" sldId="349"/>
        </pc:sldMkLst>
        <pc:picChg chg="add mod">
          <ac:chgData name="Bentham Town Council" userId="6cbe1541498820e1" providerId="LiveId" clId="{D327A61A-3ABB-4174-8DE5-0522C654F8A9}" dt="2025-06-17T12:29:56.681" v="370" actId="14100"/>
          <ac:picMkLst>
            <pc:docMk/>
            <pc:sldMk cId="3392341395" sldId="349"/>
            <ac:picMk id="5" creationId="{383D94EA-E7DA-B8DE-E378-F2A25B11A9EB}"/>
          </ac:picMkLst>
        </pc:picChg>
      </pc:sldChg>
      <pc:sldChg chg="add modTransition">
        <pc:chgData name="Bentham Town Council" userId="6cbe1541498820e1" providerId="LiveId" clId="{D327A61A-3ABB-4174-8DE5-0522C654F8A9}" dt="2025-06-17T17:15:14.455" v="372"/>
        <pc:sldMkLst>
          <pc:docMk/>
          <pc:sldMk cId="3308929118" sldId="350"/>
        </pc:sldMkLst>
      </pc:sldChg>
      <pc:sldChg chg="add modTransition">
        <pc:chgData name="Bentham Town Council" userId="6cbe1541498820e1" providerId="LiveId" clId="{D327A61A-3ABB-4174-8DE5-0522C654F8A9}" dt="2025-06-17T17:15:14.455" v="372"/>
        <pc:sldMkLst>
          <pc:docMk/>
          <pc:sldMk cId="648820653"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E8EAC1-896D-4ECC-88CA-33108CB92564}" type="datetimeFigureOut">
              <a:rPr lang="en-GB" smtClean="0"/>
              <a:t>17/06/2025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F6E339-D8B7-4811-9366-1D509C6D2A4D}" type="slidenum">
              <a:rPr lang="en-GB" smtClean="0"/>
              <a:t>‹#›</a:t>
            </a:fld>
            <a:endParaRPr lang="en-GB"/>
          </a:p>
        </p:txBody>
      </p:sp>
    </p:spTree>
    <p:extLst>
      <p:ext uri="{BB962C8B-B14F-4D97-AF65-F5344CB8AC3E}">
        <p14:creationId xmlns:p14="http://schemas.microsoft.com/office/powerpoint/2010/main" val="3258508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21</a:t>
            </a:fld>
            <a:endParaRPr lang="en-GB"/>
          </a:p>
        </p:txBody>
      </p:sp>
    </p:spTree>
    <p:extLst>
      <p:ext uri="{BB962C8B-B14F-4D97-AF65-F5344CB8AC3E}">
        <p14:creationId xmlns:p14="http://schemas.microsoft.com/office/powerpoint/2010/main" val="2523876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30</a:t>
            </a:fld>
            <a:endParaRPr lang="en-GB"/>
          </a:p>
        </p:txBody>
      </p:sp>
    </p:spTree>
    <p:extLst>
      <p:ext uri="{BB962C8B-B14F-4D97-AF65-F5344CB8AC3E}">
        <p14:creationId xmlns:p14="http://schemas.microsoft.com/office/powerpoint/2010/main" val="2281095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31</a:t>
            </a:fld>
            <a:endParaRPr lang="en-GB"/>
          </a:p>
        </p:txBody>
      </p:sp>
    </p:spTree>
    <p:extLst>
      <p:ext uri="{BB962C8B-B14F-4D97-AF65-F5344CB8AC3E}">
        <p14:creationId xmlns:p14="http://schemas.microsoft.com/office/powerpoint/2010/main" val="1297084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22</a:t>
            </a:fld>
            <a:endParaRPr lang="en-GB"/>
          </a:p>
        </p:txBody>
      </p:sp>
    </p:spTree>
    <p:extLst>
      <p:ext uri="{BB962C8B-B14F-4D97-AF65-F5344CB8AC3E}">
        <p14:creationId xmlns:p14="http://schemas.microsoft.com/office/powerpoint/2010/main" val="40603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23</a:t>
            </a:fld>
            <a:endParaRPr lang="en-GB"/>
          </a:p>
        </p:txBody>
      </p:sp>
    </p:spTree>
    <p:extLst>
      <p:ext uri="{BB962C8B-B14F-4D97-AF65-F5344CB8AC3E}">
        <p14:creationId xmlns:p14="http://schemas.microsoft.com/office/powerpoint/2010/main" val="2663945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24</a:t>
            </a:fld>
            <a:endParaRPr lang="en-GB"/>
          </a:p>
        </p:txBody>
      </p:sp>
    </p:spTree>
    <p:extLst>
      <p:ext uri="{BB962C8B-B14F-4D97-AF65-F5344CB8AC3E}">
        <p14:creationId xmlns:p14="http://schemas.microsoft.com/office/powerpoint/2010/main" val="1611011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25</a:t>
            </a:fld>
            <a:endParaRPr lang="en-GB"/>
          </a:p>
        </p:txBody>
      </p:sp>
    </p:spTree>
    <p:extLst>
      <p:ext uri="{BB962C8B-B14F-4D97-AF65-F5344CB8AC3E}">
        <p14:creationId xmlns:p14="http://schemas.microsoft.com/office/powerpoint/2010/main" val="2972866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26</a:t>
            </a:fld>
            <a:endParaRPr lang="en-GB"/>
          </a:p>
        </p:txBody>
      </p:sp>
    </p:spTree>
    <p:extLst>
      <p:ext uri="{BB962C8B-B14F-4D97-AF65-F5344CB8AC3E}">
        <p14:creationId xmlns:p14="http://schemas.microsoft.com/office/powerpoint/2010/main" val="4057624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27</a:t>
            </a:fld>
            <a:endParaRPr lang="en-GB"/>
          </a:p>
        </p:txBody>
      </p:sp>
    </p:spTree>
    <p:extLst>
      <p:ext uri="{BB962C8B-B14F-4D97-AF65-F5344CB8AC3E}">
        <p14:creationId xmlns:p14="http://schemas.microsoft.com/office/powerpoint/2010/main" val="2383000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28</a:t>
            </a:fld>
            <a:endParaRPr lang="en-GB"/>
          </a:p>
        </p:txBody>
      </p:sp>
    </p:spTree>
    <p:extLst>
      <p:ext uri="{BB962C8B-B14F-4D97-AF65-F5344CB8AC3E}">
        <p14:creationId xmlns:p14="http://schemas.microsoft.com/office/powerpoint/2010/main" val="3634909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7F860D6-A5BF-4B4A-A42A-4D6C7B3224C5}" type="slidenum">
              <a:rPr lang="en-GB" smtClean="0"/>
              <a:t>29</a:t>
            </a:fld>
            <a:endParaRPr lang="en-GB"/>
          </a:p>
        </p:txBody>
      </p:sp>
    </p:spTree>
    <p:extLst>
      <p:ext uri="{BB962C8B-B14F-4D97-AF65-F5344CB8AC3E}">
        <p14:creationId xmlns:p14="http://schemas.microsoft.com/office/powerpoint/2010/main" val="2281095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30B34-2C11-6483-4E59-2E36EEB95FB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4D721BE7-2651-0247-5964-2115E36988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B70A320-03D1-2D75-5088-B6E5AA5BB583}"/>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5" name="Footer Placeholder 4">
            <a:extLst>
              <a:ext uri="{FF2B5EF4-FFF2-40B4-BE49-F238E27FC236}">
                <a16:creationId xmlns:a16="http://schemas.microsoft.com/office/drawing/2014/main" id="{848F82F2-8E7F-401A-D19F-1B68BAA6D0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7CE23B-2284-8EC6-3735-4E06159BF8D3}"/>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237023243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37797-E9E3-DFB5-7036-4F6C1075B6E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B81980C-443D-1E42-7B45-90B4EED8303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2812723-07E0-EDEF-47AC-46E80D333A95}"/>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5" name="Footer Placeholder 4">
            <a:extLst>
              <a:ext uri="{FF2B5EF4-FFF2-40B4-BE49-F238E27FC236}">
                <a16:creationId xmlns:a16="http://schemas.microsoft.com/office/drawing/2014/main" id="{5017B277-4A4F-9485-E492-9C01252250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C473FE-AD5A-03B6-D1DD-A8D55BACBD41}"/>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402510537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61671F-CA84-F1AF-FC20-E29A171857A9}"/>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49E2AB4-6CD7-E513-83E2-927028F1F2D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4A081E4-5380-4305-2C98-2C256A916437}"/>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5" name="Footer Placeholder 4">
            <a:extLst>
              <a:ext uri="{FF2B5EF4-FFF2-40B4-BE49-F238E27FC236}">
                <a16:creationId xmlns:a16="http://schemas.microsoft.com/office/drawing/2014/main" id="{A52728CB-5719-94B1-B7DA-3FC6CEC32F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F4DB2F-AE2D-5B68-D212-85E7C7006066}"/>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377022277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ogo green ti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624000" y="1700808"/>
            <a:ext cx="10944000" cy="1248483"/>
          </a:xfrm>
        </p:spPr>
        <p:txBody>
          <a:bodyPr anchor="t">
            <a:spAutoFit/>
          </a:bodyPr>
          <a:lstStyle>
            <a:lvl1pPr marL="0" indent="0">
              <a:lnSpc>
                <a:spcPct val="85000"/>
              </a:lnSpc>
              <a:defRPr sz="4400" b="1" baseline="0">
                <a:solidFill>
                  <a:schemeClr val="tx2"/>
                </a:solidFill>
              </a:defRPr>
            </a:lvl1pPr>
          </a:lstStyle>
          <a:p>
            <a:r>
              <a:rPr lang="en-US" dirty="0"/>
              <a:t>Click to edit Master </a:t>
            </a:r>
            <a:br>
              <a:rPr lang="en-US" dirty="0"/>
            </a:br>
            <a:r>
              <a:rPr lang="en-US" dirty="0"/>
              <a:t>title style</a:t>
            </a:r>
            <a:endParaRPr lang="en-GB" dirty="0"/>
          </a:p>
        </p:txBody>
      </p:sp>
      <p:sp>
        <p:nvSpPr>
          <p:cNvPr id="5" name="Subtitle 2"/>
          <p:cNvSpPr>
            <a:spLocks noGrp="1"/>
          </p:cNvSpPr>
          <p:nvPr>
            <p:ph type="subTitle" idx="1"/>
          </p:nvPr>
        </p:nvSpPr>
        <p:spPr>
          <a:xfrm>
            <a:off x="624000" y="2995908"/>
            <a:ext cx="10944000" cy="369332"/>
          </a:xfrm>
        </p:spPr>
        <p:txBody>
          <a:bodyPr>
            <a:spAutoFit/>
          </a:bodyPr>
          <a:lstStyle>
            <a:lvl1pPr marL="0" indent="0" algn="l">
              <a:buNone/>
              <a:defRPr sz="2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004516208"/>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 column grey white">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defRPr>
                <a:solidFill>
                  <a:schemeClr val="tx2"/>
                </a:solidFill>
              </a:defRPr>
            </a:lvl1pPr>
          </a:lstStyle>
          <a:p>
            <a:r>
              <a:rPr lang="en-US"/>
              <a:t>Click to edit Master title style</a:t>
            </a:r>
            <a:endParaRPr lang="en-GB" dirty="0"/>
          </a:p>
        </p:txBody>
      </p:sp>
      <p:sp>
        <p:nvSpPr>
          <p:cNvPr id="6" name="Date Placeholder 3"/>
          <p:cNvSpPr>
            <a:spLocks noGrp="1"/>
          </p:cNvSpPr>
          <p:nvPr>
            <p:ph type="dt" sz="half" idx="14"/>
          </p:nvPr>
        </p:nvSpPr>
        <p:spPr>
          <a:xfrm>
            <a:off x="1143000" y="6196013"/>
            <a:ext cx="1441451" cy="387350"/>
          </a:xfrm>
        </p:spPr>
        <p:txBody>
          <a:bodyPr/>
          <a:lstStyle>
            <a:lvl1pPr>
              <a:lnSpc>
                <a:spcPct val="100000"/>
              </a:lnSpc>
              <a:defRPr>
                <a:solidFill>
                  <a:schemeClr val="bg1"/>
                </a:solidFill>
              </a:defRPr>
            </a:lvl1pPr>
          </a:lstStyle>
          <a:p>
            <a:pPr>
              <a:defRPr/>
            </a:pPr>
            <a:fld id="{37295B5A-DBFF-4868-9A24-AC57907D57F2}" type="datetime1">
              <a:rPr lang="en-GB" smtClean="0"/>
              <a:pPr>
                <a:defRPr/>
              </a:pPr>
              <a:t>17/06/2025</a:t>
            </a:fld>
            <a:endParaRPr lang="en-GB" dirty="0"/>
          </a:p>
        </p:txBody>
      </p:sp>
      <p:sp>
        <p:nvSpPr>
          <p:cNvPr id="7" name="Slide Number Placeholder 5"/>
          <p:cNvSpPr>
            <a:spLocks noGrp="1"/>
          </p:cNvSpPr>
          <p:nvPr>
            <p:ph type="sldNum" sz="quarter" idx="15"/>
          </p:nvPr>
        </p:nvSpPr>
        <p:spPr>
          <a:xfrm>
            <a:off x="624418" y="6196013"/>
            <a:ext cx="518583" cy="387350"/>
          </a:xfrm>
        </p:spPr>
        <p:txBody>
          <a:bodyPr/>
          <a:lstStyle>
            <a:lvl1pPr>
              <a:defRPr>
                <a:solidFill>
                  <a:schemeClr val="bg1"/>
                </a:solidFill>
              </a:defRPr>
            </a:lvl1pPr>
          </a:lstStyle>
          <a:p>
            <a:pPr>
              <a:defRPr/>
            </a:pPr>
            <a:fld id="{D47A91DE-D07E-4F55-B6A0-E6FB5C42246F}" type="slidenum">
              <a:rPr lang="en-GB" smtClean="0"/>
              <a:pPr>
                <a:defRPr/>
              </a:pPr>
              <a:t>‹#›</a:t>
            </a:fld>
            <a:endParaRPr lang="en-GB" dirty="0"/>
          </a:p>
        </p:txBody>
      </p:sp>
      <p:sp>
        <p:nvSpPr>
          <p:cNvPr id="8" name="Text Placeholder 2"/>
          <p:cNvSpPr>
            <a:spLocks noGrp="1"/>
          </p:cNvSpPr>
          <p:nvPr>
            <p:ph idx="1"/>
          </p:nvPr>
        </p:nvSpPr>
        <p:spPr bwMode="auto">
          <a:xfrm>
            <a:off x="624418" y="1700808"/>
            <a:ext cx="10943167" cy="43205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26352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green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624000" y="1700808"/>
            <a:ext cx="10944000" cy="1248483"/>
          </a:xfrm>
        </p:spPr>
        <p:txBody>
          <a:bodyPr anchor="t">
            <a:spAutoFit/>
          </a:bodyPr>
          <a:lstStyle>
            <a:lvl1pPr marL="0" indent="0">
              <a:lnSpc>
                <a:spcPct val="85000"/>
              </a:lnSpc>
              <a:defRPr sz="4400" b="1" baseline="0">
                <a:solidFill>
                  <a:schemeClr val="tx2"/>
                </a:solidFill>
              </a:defRPr>
            </a:lvl1pPr>
          </a:lstStyle>
          <a:p>
            <a:r>
              <a:rPr lang="en-US" dirty="0"/>
              <a:t>Click to edit Master </a:t>
            </a:r>
            <a:br>
              <a:rPr lang="en-US" dirty="0"/>
            </a:br>
            <a:r>
              <a:rPr lang="en-US" dirty="0"/>
              <a:t>title style</a:t>
            </a:r>
            <a:endParaRPr lang="en-GB" dirty="0"/>
          </a:p>
        </p:txBody>
      </p:sp>
      <p:sp>
        <p:nvSpPr>
          <p:cNvPr id="5" name="Subtitle 2"/>
          <p:cNvSpPr>
            <a:spLocks noGrp="1"/>
          </p:cNvSpPr>
          <p:nvPr>
            <p:ph type="subTitle" idx="1"/>
          </p:nvPr>
        </p:nvSpPr>
        <p:spPr>
          <a:xfrm>
            <a:off x="624000" y="2995908"/>
            <a:ext cx="10944000" cy="369332"/>
          </a:xfrm>
        </p:spPr>
        <p:txBody>
          <a:bodyPr>
            <a:spAutoFit/>
          </a:bodyPr>
          <a:lstStyle>
            <a:lvl1pPr marL="0" indent="0" algn="l">
              <a:buNone/>
              <a:defRPr sz="200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36065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7DEF-D1EF-A98D-F7EB-670BABA77B6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451A598-34AF-3389-E0C6-5780C23286A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B29128-E5EE-AA30-ACAF-1BD3B101A0BC}"/>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5" name="Footer Placeholder 4">
            <a:extLst>
              <a:ext uri="{FF2B5EF4-FFF2-40B4-BE49-F238E27FC236}">
                <a16:creationId xmlns:a16="http://schemas.microsoft.com/office/drawing/2014/main" id="{97321341-3FB3-AE96-9E76-9FB737F5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57561A-6E8D-CD52-7C01-40D30B72EA62}"/>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364454217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775E-3233-DD8E-104E-1CD7FCF1355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F908D68-57F5-FFC0-C20A-8F7C1F8453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F9A4B4F-B34F-613A-A766-9FA741C32E60}"/>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5" name="Footer Placeholder 4">
            <a:extLst>
              <a:ext uri="{FF2B5EF4-FFF2-40B4-BE49-F238E27FC236}">
                <a16:creationId xmlns:a16="http://schemas.microsoft.com/office/drawing/2014/main" id="{3156B301-8BB1-6526-57BF-90798AD6FF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FAA5A6-466B-7473-5E8B-B1977EB09E6D}"/>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261861746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D2806-0995-F484-58D4-BB1FB13E192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A01AEC-E8B4-3366-61A8-DCE29A2D2C2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71089F9-4661-79B9-5DFE-0292E416576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146276D-99F5-47D8-3986-89813008B39B}"/>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6" name="Footer Placeholder 5">
            <a:extLst>
              <a:ext uri="{FF2B5EF4-FFF2-40B4-BE49-F238E27FC236}">
                <a16:creationId xmlns:a16="http://schemas.microsoft.com/office/drawing/2014/main" id="{2BC011D8-99A9-555B-E2B2-89551A0E80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3AE771-7656-6097-0AEE-29FEE5DEA22E}"/>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186628497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3085-0F0C-61E4-A4A6-9664B58C9CB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E5DFD324-4E6B-76E4-C405-177B9A258A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F13FE03-65F3-ACF0-EB27-23E274DBA62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0A2A47F-C852-6959-7291-6908301DAB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487FE6F-6586-4A03-F6CB-C62BFD6AC67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76FA78E-F90F-3475-C564-599F1412B8BF}"/>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8" name="Footer Placeholder 7">
            <a:extLst>
              <a:ext uri="{FF2B5EF4-FFF2-40B4-BE49-F238E27FC236}">
                <a16:creationId xmlns:a16="http://schemas.microsoft.com/office/drawing/2014/main" id="{A89CDC9C-DF8E-6C14-6179-3EC36DD8BE7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FA96835-1F69-2BA8-50F1-1587594E42C0}"/>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203476544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0E84-156F-C821-9C61-BEFF96E1113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0B898F7-25CA-1FBF-7D81-309E753388DA}"/>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4" name="Footer Placeholder 3">
            <a:extLst>
              <a:ext uri="{FF2B5EF4-FFF2-40B4-BE49-F238E27FC236}">
                <a16:creationId xmlns:a16="http://schemas.microsoft.com/office/drawing/2014/main" id="{368343D4-CD3F-A0D9-42A8-0365F3D385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553B2B0-B172-C9A8-994C-0FD3C6A3270E}"/>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377882354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8B82A7-3C15-6C88-3741-E55E7B54DF58}"/>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3" name="Footer Placeholder 2">
            <a:extLst>
              <a:ext uri="{FF2B5EF4-FFF2-40B4-BE49-F238E27FC236}">
                <a16:creationId xmlns:a16="http://schemas.microsoft.com/office/drawing/2014/main" id="{4620E697-EB22-BD02-566D-26099D90E8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2B00E2-F1E6-AECB-966B-10B0BACA631D}"/>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65763393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333FA-DF76-2C24-6BEF-F7B215C73F5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CA5109D-9BB6-230F-2F15-8ED35B65DB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9A9E3B2-763A-8242-C113-846751F73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A1D3CEF-FF99-54E4-5B12-0A1A188903DB}"/>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6" name="Footer Placeholder 5">
            <a:extLst>
              <a:ext uri="{FF2B5EF4-FFF2-40B4-BE49-F238E27FC236}">
                <a16:creationId xmlns:a16="http://schemas.microsoft.com/office/drawing/2014/main" id="{658ABF14-71DF-6962-93FF-16A3849431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414A33-5A20-8D88-3E43-00562B424EA1}"/>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118828050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CC48D-7134-40CB-ACE6-0685BFA1521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91F679D6-8E97-85B5-08BA-BA08A60DA9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26377C-775F-74CE-8F09-93A953833A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0469D2-3D55-A7AE-7E3C-ADBB49A8B7A4}"/>
              </a:ext>
            </a:extLst>
          </p:cNvPr>
          <p:cNvSpPr>
            <a:spLocks noGrp="1"/>
          </p:cNvSpPr>
          <p:nvPr>
            <p:ph type="dt" sz="half" idx="10"/>
          </p:nvPr>
        </p:nvSpPr>
        <p:spPr/>
        <p:txBody>
          <a:bodyPr/>
          <a:lstStyle/>
          <a:p>
            <a:fld id="{4A482588-953B-4507-8609-D6D7501D1FC7}" type="datetimeFigureOut">
              <a:rPr lang="en-GB" smtClean="0"/>
              <a:t>17/06/2025</a:t>
            </a:fld>
            <a:endParaRPr lang="en-GB"/>
          </a:p>
        </p:txBody>
      </p:sp>
      <p:sp>
        <p:nvSpPr>
          <p:cNvPr id="6" name="Footer Placeholder 5">
            <a:extLst>
              <a:ext uri="{FF2B5EF4-FFF2-40B4-BE49-F238E27FC236}">
                <a16:creationId xmlns:a16="http://schemas.microsoft.com/office/drawing/2014/main" id="{CC59104D-0610-A130-DAAB-E61BC9F822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45C930-74CB-1645-0BC8-1D1760CF6B0D}"/>
              </a:ext>
            </a:extLst>
          </p:cNvPr>
          <p:cNvSpPr>
            <a:spLocks noGrp="1"/>
          </p:cNvSpPr>
          <p:nvPr>
            <p:ph type="sldNum" sz="quarter" idx="12"/>
          </p:nvPr>
        </p:nvSpPr>
        <p:spPr/>
        <p:txBody>
          <a:bodyPr/>
          <a:lstStyle/>
          <a:p>
            <a:fld id="{F9A093C7-32A9-4519-AB0A-FAF578FAECDA}" type="slidenum">
              <a:rPr lang="en-GB" smtClean="0"/>
              <a:t>‹#›</a:t>
            </a:fld>
            <a:endParaRPr lang="en-GB"/>
          </a:p>
        </p:txBody>
      </p:sp>
    </p:spTree>
    <p:extLst>
      <p:ext uri="{BB962C8B-B14F-4D97-AF65-F5344CB8AC3E}">
        <p14:creationId xmlns:p14="http://schemas.microsoft.com/office/powerpoint/2010/main" val="61927507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67830A-9972-02D3-536E-8478E9D0E7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CA6C6C1-209B-191D-B523-25A697B1F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F460FDC-2DC2-0185-91CE-F6AC387C2F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82588-953B-4507-8609-D6D7501D1FC7}" type="datetimeFigureOut">
              <a:rPr lang="en-GB" smtClean="0"/>
              <a:t>17/06/2025</a:t>
            </a:fld>
            <a:endParaRPr lang="en-GB"/>
          </a:p>
        </p:txBody>
      </p:sp>
      <p:sp>
        <p:nvSpPr>
          <p:cNvPr id="5" name="Footer Placeholder 4">
            <a:extLst>
              <a:ext uri="{FF2B5EF4-FFF2-40B4-BE49-F238E27FC236}">
                <a16:creationId xmlns:a16="http://schemas.microsoft.com/office/drawing/2014/main" id="{7DB2F1E5-01D3-7A1A-388F-70BF9F1EA3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4471D11-115A-B493-C458-AB31A9B01E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093C7-32A9-4519-AB0A-FAF578FAECDA}" type="slidenum">
              <a:rPr lang="en-GB" smtClean="0"/>
              <a:t>‹#›</a:t>
            </a:fld>
            <a:endParaRPr lang="en-GB"/>
          </a:p>
        </p:txBody>
      </p:sp>
    </p:spTree>
    <p:extLst>
      <p:ext uri="{BB962C8B-B14F-4D97-AF65-F5344CB8AC3E}">
        <p14:creationId xmlns:p14="http://schemas.microsoft.com/office/powerpoint/2010/main" val="3929517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derbs.co.uk/" TargetMode="External"/><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C088-6F56-657A-1D5F-25157614975B}"/>
              </a:ext>
            </a:extLst>
          </p:cNvPr>
          <p:cNvSpPr>
            <a:spLocks noGrp="1"/>
          </p:cNvSpPr>
          <p:nvPr>
            <p:ph type="ctrTitle"/>
          </p:nvPr>
        </p:nvSpPr>
        <p:spPr>
          <a:xfrm>
            <a:off x="1523999" y="1122362"/>
            <a:ext cx="9228083" cy="2479675"/>
          </a:xfrm>
        </p:spPr>
        <p:txBody>
          <a:bodyPr>
            <a:normAutofit fontScale="90000"/>
          </a:bodyPr>
          <a:lstStyle/>
          <a:p>
            <a:r>
              <a:rPr lang="en-GB" b="1" dirty="0">
                <a:latin typeface="+mn-lt"/>
              </a:rPr>
              <a:t>WELCOME to the PFAS and Environmental Concerns Public Meeting</a:t>
            </a:r>
          </a:p>
        </p:txBody>
      </p:sp>
      <p:sp>
        <p:nvSpPr>
          <p:cNvPr id="3" name="Subtitle 2">
            <a:extLst>
              <a:ext uri="{FF2B5EF4-FFF2-40B4-BE49-F238E27FC236}">
                <a16:creationId xmlns:a16="http://schemas.microsoft.com/office/drawing/2014/main" id="{12C3BCC3-57CF-F6A8-3BE6-C7921AC729FF}"/>
              </a:ext>
            </a:extLst>
          </p:cNvPr>
          <p:cNvSpPr>
            <a:spLocks noGrp="1"/>
          </p:cNvSpPr>
          <p:nvPr>
            <p:ph type="subTitle" idx="1"/>
          </p:nvPr>
        </p:nvSpPr>
        <p:spPr>
          <a:xfrm>
            <a:off x="2308564" y="3945841"/>
            <a:ext cx="9144000" cy="2705395"/>
          </a:xfrm>
        </p:spPr>
        <p:txBody>
          <a:bodyPr>
            <a:normAutofit fontScale="92500" lnSpcReduction="20000"/>
          </a:bodyPr>
          <a:lstStyle/>
          <a:p>
            <a:r>
              <a:rPr lang="en-GB" sz="4000" dirty="0"/>
              <a:t>Tuesday 17</a:t>
            </a:r>
            <a:r>
              <a:rPr lang="en-GB" sz="4000" baseline="30000" dirty="0"/>
              <a:t>th</a:t>
            </a:r>
            <a:r>
              <a:rPr lang="en-GB" sz="4000" dirty="0"/>
              <a:t> June 2025</a:t>
            </a:r>
          </a:p>
          <a:p>
            <a:r>
              <a:rPr lang="en-GB" sz="4000" dirty="0"/>
              <a:t>17:30 – 19:30</a:t>
            </a:r>
          </a:p>
          <a:p>
            <a:endParaRPr lang="en-GB" sz="4000" dirty="0"/>
          </a:p>
          <a:p>
            <a:r>
              <a:rPr lang="en-GB" sz="4000" dirty="0"/>
              <a:t>Chair – Gareth Adams </a:t>
            </a:r>
          </a:p>
          <a:p>
            <a:r>
              <a:rPr lang="en-GB" sz="4000" dirty="0"/>
              <a:t>Mayor of Bentham Town Council</a:t>
            </a:r>
          </a:p>
          <a:p>
            <a:endParaRPr lang="en-GB" sz="4000" dirty="0"/>
          </a:p>
        </p:txBody>
      </p:sp>
      <p:pic>
        <p:nvPicPr>
          <p:cNvPr id="4" name="Picture 3">
            <a:extLst>
              <a:ext uri="{FF2B5EF4-FFF2-40B4-BE49-F238E27FC236}">
                <a16:creationId xmlns:a16="http://schemas.microsoft.com/office/drawing/2014/main" id="{DE99942A-9E41-32C4-4655-B12C466423E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2717" y="3739055"/>
            <a:ext cx="2805999" cy="2775164"/>
          </a:xfrm>
          <a:prstGeom prst="rect">
            <a:avLst/>
          </a:prstGeom>
          <a:noFill/>
          <a:ln>
            <a:noFill/>
          </a:ln>
        </p:spPr>
      </p:pic>
    </p:spTree>
    <p:extLst>
      <p:ext uri="{BB962C8B-B14F-4D97-AF65-F5344CB8AC3E}">
        <p14:creationId xmlns:p14="http://schemas.microsoft.com/office/powerpoint/2010/main" val="38094464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 </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5970865"/>
          </a:xfrm>
          <a:prstGeom prst="rect">
            <a:avLst/>
          </a:prstGeom>
          <a:noFill/>
        </p:spPr>
        <p:txBody>
          <a:bodyPr wrap="square" rtlCol="0">
            <a:spAutoFit/>
          </a:bodyPr>
          <a:lstStyle/>
          <a:p>
            <a:pPr lvl="1"/>
            <a:r>
              <a:rPr lang="en-GB" sz="2600" dirty="0"/>
              <a:t>At the December 2024 Town Council meeting, discussions at the meeting led to the Council requesting the Environment Agency to share with the Town Council their perspective to date.</a:t>
            </a:r>
          </a:p>
          <a:p>
            <a:pPr lvl="1"/>
            <a:endParaRPr lang="en-GB" sz="2600" dirty="0"/>
          </a:p>
          <a:p>
            <a:pPr lvl="1"/>
            <a:r>
              <a:rPr lang="en-GB" sz="2600" dirty="0"/>
              <a:t>This led to a meeting that was held on the 7</a:t>
            </a:r>
            <a:r>
              <a:rPr lang="en-GB" sz="2600" baseline="30000" dirty="0"/>
              <a:t>th</a:t>
            </a:r>
            <a:r>
              <a:rPr lang="en-GB" sz="2600" dirty="0"/>
              <a:t> April 2025 at Skipton, where the Environment Agency, NYC, Health Standards Agency, Angus Fire, Bentham Town Council and our NYC Councillor met.</a:t>
            </a:r>
          </a:p>
          <a:p>
            <a:pPr lvl="1"/>
            <a:endParaRPr lang="en-GB" sz="2600" dirty="0"/>
          </a:p>
          <a:p>
            <a:pPr lvl="1"/>
            <a:r>
              <a:rPr lang="en-GB" sz="2600" dirty="0"/>
              <a:t>This meeting brought everyone up to date with where our various </a:t>
            </a:r>
          </a:p>
          <a:p>
            <a:pPr lvl="1"/>
            <a:r>
              <a:rPr lang="en-GB" sz="2600" dirty="0"/>
              <a:t>regulatory bodies currently stood.</a:t>
            </a:r>
          </a:p>
          <a:p>
            <a:pPr lvl="1"/>
            <a:endParaRPr lang="en-GB" sz="2600" dirty="0"/>
          </a:p>
          <a:p>
            <a:pPr lvl="1"/>
            <a:r>
              <a:rPr lang="en-GB" sz="2600" dirty="0"/>
              <a:t>It was suggested by Bentham Town Council that a public </a:t>
            </a:r>
          </a:p>
          <a:p>
            <a:pPr lvl="1"/>
            <a:r>
              <a:rPr lang="en-GB" sz="2600" dirty="0"/>
              <a:t>meeting should be held so that these positions could be shared amongst the community.</a:t>
            </a:r>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136960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 </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4770537"/>
          </a:xfrm>
          <a:prstGeom prst="rect">
            <a:avLst/>
          </a:prstGeom>
          <a:noFill/>
        </p:spPr>
        <p:txBody>
          <a:bodyPr wrap="square" rtlCol="0">
            <a:spAutoFit/>
          </a:bodyPr>
          <a:lstStyle/>
          <a:p>
            <a:pPr lvl="1"/>
            <a:r>
              <a:rPr lang="en-GB" sz="2600" dirty="0"/>
              <a:t>Those Councillors at the meeting felt that it was a positive meeting.</a:t>
            </a:r>
          </a:p>
          <a:p>
            <a:pPr lvl="1"/>
            <a:endParaRPr lang="en-GB" sz="2600" dirty="0"/>
          </a:p>
          <a:p>
            <a:pPr lvl="1"/>
            <a:r>
              <a:rPr lang="en-GB" sz="2600" dirty="0"/>
              <a:t>We suggested the format for the meeting and notice was duly given to allow members of our community to submit questions for response.</a:t>
            </a:r>
          </a:p>
          <a:p>
            <a:pPr lvl="1"/>
            <a:r>
              <a:rPr lang="en-GB" sz="2600" dirty="0"/>
              <a:t>The council felt that by doing this, it would allow responses to be formulated, so they could be answered.</a:t>
            </a:r>
          </a:p>
          <a:p>
            <a:pPr lvl="1"/>
            <a:endParaRPr lang="en-GB" sz="2600" dirty="0"/>
          </a:p>
          <a:p>
            <a:pPr lvl="1"/>
            <a:r>
              <a:rPr lang="en-GB" sz="2600" dirty="0"/>
              <a:t>The purpose of tonight is to allow our statutory bodies to inform </a:t>
            </a:r>
          </a:p>
          <a:p>
            <a:pPr lvl="1"/>
            <a:r>
              <a:rPr lang="en-GB" sz="2600" dirty="0"/>
              <a:t>the public of Bentham on the current position, to receive the </a:t>
            </a:r>
          </a:p>
          <a:p>
            <a:pPr lvl="1"/>
            <a:r>
              <a:rPr lang="en-GB" sz="2600" dirty="0"/>
              <a:t>responses to the questions already posed and to ask any follow </a:t>
            </a:r>
          </a:p>
          <a:p>
            <a:pPr lvl="1"/>
            <a:r>
              <a:rPr lang="en-GB" sz="2600" dirty="0"/>
              <a:t>up questions. </a:t>
            </a: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0548209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 </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5847755"/>
          </a:xfrm>
          <a:prstGeom prst="rect">
            <a:avLst/>
          </a:prstGeom>
          <a:noFill/>
        </p:spPr>
        <p:txBody>
          <a:bodyPr wrap="square" rtlCol="0">
            <a:spAutoFit/>
          </a:bodyPr>
          <a:lstStyle/>
          <a:p>
            <a:pPr lvl="1"/>
            <a:r>
              <a:rPr lang="en-GB" sz="2600" dirty="0"/>
              <a:t>In addition to the Angus Fire updates, the Council has received letters and enquiries from members of our community, including:</a:t>
            </a:r>
          </a:p>
          <a:p>
            <a:pPr lvl="1"/>
            <a:endParaRPr lang="en-GB" sz="2600" dirty="0"/>
          </a:p>
          <a:p>
            <a:pPr marL="914400" lvl="1" indent="-457200">
              <a:buFont typeface="Arial" panose="020B0604020202020204" pitchFamily="34" charset="0"/>
              <a:buChar char="•"/>
            </a:pPr>
            <a:r>
              <a:rPr lang="en-GB" sz="2600" dirty="0"/>
              <a:t>Interested parties at our monthly Town Council meetings.</a:t>
            </a:r>
          </a:p>
          <a:p>
            <a:pPr marL="914400" lvl="1" indent="-457200">
              <a:buFont typeface="Arial" panose="020B0604020202020204" pitchFamily="34" charset="0"/>
              <a:buChar char="•"/>
            </a:pPr>
            <a:endParaRPr lang="en-GB" sz="2600" dirty="0"/>
          </a:p>
          <a:p>
            <a:pPr marL="914400" lvl="1" indent="-457200">
              <a:buFont typeface="Arial" panose="020B0604020202020204" pitchFamily="34" charset="0"/>
              <a:buChar char="•"/>
            </a:pPr>
            <a:r>
              <a:rPr lang="en-GB" sz="2600" dirty="0"/>
              <a:t>Updates from Cleaner Bentham.</a:t>
            </a:r>
          </a:p>
          <a:p>
            <a:pPr marL="914400" lvl="1" indent="-457200">
              <a:buFont typeface="Arial" panose="020B0604020202020204" pitchFamily="34" charset="0"/>
              <a:buChar char="•"/>
            </a:pPr>
            <a:endParaRPr lang="en-GB" sz="2600" dirty="0"/>
          </a:p>
          <a:p>
            <a:pPr marL="914400" lvl="1" indent="-457200">
              <a:buFont typeface="Arial" panose="020B0604020202020204" pitchFamily="34" charset="0"/>
              <a:buChar char="•"/>
            </a:pPr>
            <a:r>
              <a:rPr lang="en-GB" sz="2600" dirty="0"/>
              <a:t>Freedom of information requests from various sources.</a:t>
            </a:r>
          </a:p>
          <a:p>
            <a:pPr lvl="1"/>
            <a:endParaRPr lang="en-GB" sz="3600" dirty="0"/>
          </a:p>
          <a:p>
            <a:pPr lvl="1"/>
            <a:r>
              <a:rPr lang="en-GB" sz="2800" b="1" dirty="0"/>
              <a:t>This will be the first in a series of public meetings, communications and drop-in sessions involving regulators </a:t>
            </a:r>
          </a:p>
          <a:p>
            <a:pPr lvl="1"/>
            <a:r>
              <a:rPr lang="en-GB" sz="2800" b="1" dirty="0"/>
              <a:t>and government organisations concerned with PFAS and environmental issues in the Bentham area.</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1541988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1C720-8556-60ED-55C5-1372D02B5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689467-8904-57F7-85EB-54089004BC20}"/>
              </a:ext>
            </a:extLst>
          </p:cNvPr>
          <p:cNvSpPr>
            <a:spLocks noGrp="1"/>
          </p:cNvSpPr>
          <p:nvPr>
            <p:ph type="ctrTitle"/>
          </p:nvPr>
        </p:nvSpPr>
        <p:spPr>
          <a:xfrm>
            <a:off x="1992000" y="1700809"/>
            <a:ext cx="8208000" cy="1824025"/>
          </a:xfrm>
        </p:spPr>
        <p:txBody>
          <a:bodyPr/>
          <a:lstStyle/>
          <a:p>
            <a:r>
              <a:rPr lang="en-GB" dirty="0">
                <a:solidFill>
                  <a:schemeClr val="bg1"/>
                </a:solidFill>
              </a:rPr>
              <a:t>Public Meeting </a:t>
            </a:r>
            <a:br>
              <a:rPr lang="en-GB" dirty="0">
                <a:solidFill>
                  <a:schemeClr val="bg1"/>
                </a:solidFill>
              </a:rPr>
            </a:br>
            <a:r>
              <a:rPr lang="en-GB" dirty="0">
                <a:solidFill>
                  <a:schemeClr val="bg1"/>
                </a:solidFill>
              </a:rPr>
              <a:t>Bentham, Yorkshire</a:t>
            </a:r>
            <a:br>
              <a:rPr lang="en-GB" dirty="0">
                <a:solidFill>
                  <a:schemeClr val="bg1"/>
                </a:solidFill>
              </a:rPr>
            </a:br>
            <a:endParaRPr lang="en-GB" dirty="0">
              <a:solidFill>
                <a:schemeClr val="bg1"/>
              </a:solidFill>
            </a:endParaRPr>
          </a:p>
        </p:txBody>
      </p:sp>
    </p:spTree>
    <p:extLst>
      <p:ext uri="{BB962C8B-B14F-4D97-AF65-F5344CB8AC3E}">
        <p14:creationId xmlns:p14="http://schemas.microsoft.com/office/powerpoint/2010/main" val="3778593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70D77-5A7F-B328-306D-9CC360E249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5E6591-8AE1-042F-8107-2C774E5A460F}"/>
              </a:ext>
            </a:extLst>
          </p:cNvPr>
          <p:cNvSpPr>
            <a:spLocks noGrp="1"/>
          </p:cNvSpPr>
          <p:nvPr>
            <p:ph type="title"/>
          </p:nvPr>
        </p:nvSpPr>
        <p:spPr>
          <a:xfrm>
            <a:off x="1992314" y="482130"/>
            <a:ext cx="8207375" cy="498598"/>
          </a:xfrm>
        </p:spPr>
        <p:txBody>
          <a:bodyPr wrap="square" anchor="t">
            <a:noAutofit/>
          </a:bodyPr>
          <a:lstStyle/>
          <a:p>
            <a:pPr lvl="0"/>
            <a:r>
              <a:rPr lang="en-GB" dirty="0"/>
              <a:t>History</a:t>
            </a:r>
            <a:br>
              <a:rPr lang="en-GB" dirty="0"/>
            </a:br>
            <a:endParaRPr lang="en-GB" dirty="0"/>
          </a:p>
        </p:txBody>
      </p:sp>
      <p:sp>
        <p:nvSpPr>
          <p:cNvPr id="7" name="Slide Number Placeholder 2">
            <a:extLst>
              <a:ext uri="{FF2B5EF4-FFF2-40B4-BE49-F238E27FC236}">
                <a16:creationId xmlns:a16="http://schemas.microsoft.com/office/drawing/2014/main" id="{8BFF673B-5842-D729-B584-058DCB116501}"/>
              </a:ext>
            </a:extLst>
          </p:cNvPr>
          <p:cNvSpPr>
            <a:spLocks noGrp="1"/>
          </p:cNvSpPr>
          <p:nvPr>
            <p:ph type="sldNum" sz="quarter" idx="15"/>
          </p:nvPr>
        </p:nvSpPr>
        <p:spPr>
          <a:xfrm>
            <a:off x="1992314" y="6196013"/>
            <a:ext cx="388937" cy="387350"/>
          </a:xfrm>
        </p:spPr>
        <p:txBody>
          <a:bodyPr/>
          <a:lstStyle/>
          <a:p>
            <a:pPr>
              <a:spcAft>
                <a:spcPts val="600"/>
              </a:spcAft>
              <a:defRPr/>
            </a:pPr>
            <a:fld id="{D47A91DE-D07E-4F55-B6A0-E6FB5C42246F}" type="slidenum">
              <a:rPr lang="en-GB" smtClean="0"/>
              <a:pPr>
                <a:spcAft>
                  <a:spcPts val="600"/>
                </a:spcAft>
                <a:defRPr/>
              </a:pPr>
              <a:t>14</a:t>
            </a:fld>
            <a:endParaRPr lang="en-GB"/>
          </a:p>
        </p:txBody>
      </p:sp>
      <p:sp>
        <p:nvSpPr>
          <p:cNvPr id="9" name="Content Placeholder 3">
            <a:extLst>
              <a:ext uri="{FF2B5EF4-FFF2-40B4-BE49-F238E27FC236}">
                <a16:creationId xmlns:a16="http://schemas.microsoft.com/office/drawing/2014/main" id="{7BDFA9FA-1CAC-1E92-75EC-BD152D33C3D0}"/>
              </a:ext>
            </a:extLst>
          </p:cNvPr>
          <p:cNvSpPr>
            <a:spLocks noGrp="1"/>
          </p:cNvSpPr>
          <p:nvPr>
            <p:ph idx="1"/>
          </p:nvPr>
        </p:nvSpPr>
        <p:spPr>
          <a:xfrm>
            <a:off x="1992314" y="1700808"/>
            <a:ext cx="8207375" cy="4320580"/>
          </a:xfrm>
        </p:spPr>
        <p:txBody>
          <a:bodyPr/>
          <a:lstStyle/>
          <a:p>
            <a:pPr marL="0" indent="0">
              <a:buNone/>
            </a:pPr>
            <a:r>
              <a:rPr lang="en-GB" sz="2000" dirty="0"/>
              <a:t>Angus Fire manufacture Aqueous Film Forming Foams (AFFF) at their site in High Bentham, North Yorkshire. It is the production of AFFF that required the use of PFAS. Angus Fire, due to its historic use of PFAS, is a source of PFAS into the environment. We have gathered evidence which shows PFAS within the groundwater below the site and the ground on the site. We are taking steps to:</a:t>
            </a:r>
          </a:p>
          <a:p>
            <a:pPr marL="0" indent="0">
              <a:buNone/>
            </a:pPr>
            <a:endParaRPr lang="en-GB" sz="2000" dirty="0"/>
          </a:p>
          <a:p>
            <a:r>
              <a:rPr lang="en-GB" sz="2000" dirty="0"/>
              <a:t>understand the potential impact, review compliance with the Environmental Permit and the site’s activities,</a:t>
            </a:r>
          </a:p>
          <a:p>
            <a:r>
              <a:rPr lang="en-GB" sz="2000" dirty="0"/>
              <a:t>consider any remediation requirements</a:t>
            </a:r>
          </a:p>
          <a:p>
            <a:r>
              <a:rPr lang="en-GB" sz="2000" dirty="0"/>
              <a:t>consider if any appropriate regulatory and enforcement steps are needed to protect people and the environment</a:t>
            </a:r>
            <a:endParaRPr lang="en-US" sz="2000" dirty="0"/>
          </a:p>
        </p:txBody>
      </p:sp>
    </p:spTree>
    <p:extLst>
      <p:ext uri="{BB962C8B-B14F-4D97-AF65-F5344CB8AC3E}">
        <p14:creationId xmlns:p14="http://schemas.microsoft.com/office/powerpoint/2010/main" val="2133231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888D2-FF44-4FBA-BA65-1791AF0A0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BCBBF8-1B29-BBC0-FC73-8C53DDFB2263}"/>
              </a:ext>
            </a:extLst>
          </p:cNvPr>
          <p:cNvSpPr>
            <a:spLocks noGrp="1"/>
          </p:cNvSpPr>
          <p:nvPr>
            <p:ph type="title"/>
          </p:nvPr>
        </p:nvSpPr>
        <p:spPr>
          <a:xfrm>
            <a:off x="1992314" y="482130"/>
            <a:ext cx="8207375" cy="498598"/>
          </a:xfrm>
        </p:spPr>
        <p:txBody>
          <a:bodyPr wrap="square" anchor="t">
            <a:noAutofit/>
          </a:bodyPr>
          <a:lstStyle/>
          <a:p>
            <a:pPr lvl="0"/>
            <a:r>
              <a:rPr lang="en-GB" dirty="0"/>
              <a:t>Current Activity </a:t>
            </a:r>
            <a:br>
              <a:rPr lang="en-GB" dirty="0"/>
            </a:br>
            <a:endParaRPr lang="en-GB" dirty="0"/>
          </a:p>
        </p:txBody>
      </p:sp>
      <p:sp>
        <p:nvSpPr>
          <p:cNvPr id="7" name="Slide Number Placeholder 2">
            <a:extLst>
              <a:ext uri="{FF2B5EF4-FFF2-40B4-BE49-F238E27FC236}">
                <a16:creationId xmlns:a16="http://schemas.microsoft.com/office/drawing/2014/main" id="{67DF2ECD-1EFE-A976-1033-29DFA4BAB17E}"/>
              </a:ext>
            </a:extLst>
          </p:cNvPr>
          <p:cNvSpPr>
            <a:spLocks noGrp="1"/>
          </p:cNvSpPr>
          <p:nvPr>
            <p:ph type="sldNum" sz="quarter" idx="15"/>
          </p:nvPr>
        </p:nvSpPr>
        <p:spPr>
          <a:xfrm>
            <a:off x="1992314" y="6196013"/>
            <a:ext cx="388937" cy="387350"/>
          </a:xfrm>
        </p:spPr>
        <p:txBody>
          <a:bodyPr/>
          <a:lstStyle/>
          <a:p>
            <a:pPr>
              <a:spcAft>
                <a:spcPts val="600"/>
              </a:spcAft>
              <a:defRPr/>
            </a:pPr>
            <a:fld id="{D47A91DE-D07E-4F55-B6A0-E6FB5C42246F}" type="slidenum">
              <a:rPr lang="en-GB" smtClean="0"/>
              <a:pPr>
                <a:spcAft>
                  <a:spcPts val="600"/>
                </a:spcAft>
                <a:defRPr/>
              </a:pPr>
              <a:t>15</a:t>
            </a:fld>
            <a:endParaRPr lang="en-GB"/>
          </a:p>
        </p:txBody>
      </p:sp>
      <p:sp>
        <p:nvSpPr>
          <p:cNvPr id="9" name="Content Placeholder 3">
            <a:extLst>
              <a:ext uri="{FF2B5EF4-FFF2-40B4-BE49-F238E27FC236}">
                <a16:creationId xmlns:a16="http://schemas.microsoft.com/office/drawing/2014/main" id="{9FB996B7-7577-6908-55EC-3C940F3602F9}"/>
              </a:ext>
            </a:extLst>
          </p:cNvPr>
          <p:cNvSpPr>
            <a:spLocks noGrp="1"/>
          </p:cNvSpPr>
          <p:nvPr>
            <p:ph idx="1"/>
          </p:nvPr>
        </p:nvSpPr>
        <p:spPr>
          <a:xfrm>
            <a:off x="1992314" y="1700808"/>
            <a:ext cx="8207375" cy="4320580"/>
          </a:xfrm>
        </p:spPr>
        <p:txBody>
          <a:bodyPr/>
          <a:lstStyle/>
          <a:p>
            <a:r>
              <a:rPr lang="en-US" dirty="0"/>
              <a:t>As a result of collecting information, we are in a place where we need to better understand what the impacts of some of those reports and if they point to more significant breaches of the permit.</a:t>
            </a:r>
            <a:endParaRPr lang="en-US" dirty="0">
              <a:cs typeface="Arial"/>
            </a:endParaRPr>
          </a:p>
          <a:p>
            <a:r>
              <a:rPr lang="en-US" dirty="0"/>
              <a:t>The permit is currently under review</a:t>
            </a:r>
            <a:endParaRPr lang="en-US">
              <a:cs typeface="Arial"/>
            </a:endParaRPr>
          </a:p>
          <a:p>
            <a:r>
              <a:rPr lang="en-US" dirty="0"/>
              <a:t>We have to be mindful that in looking at potential permit breaches and causes of any release into the environment we can't always share all information.</a:t>
            </a:r>
            <a:endParaRPr lang="en-US" dirty="0">
              <a:cs typeface="Arial"/>
            </a:endParaRPr>
          </a:p>
        </p:txBody>
      </p:sp>
    </p:spTree>
    <p:extLst>
      <p:ext uri="{BB962C8B-B14F-4D97-AF65-F5344CB8AC3E}">
        <p14:creationId xmlns:p14="http://schemas.microsoft.com/office/powerpoint/2010/main" val="706765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E5336-60AA-C9C1-38F8-DCF2DCD54F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9B793-FB12-EF5A-62F6-FB8186C8E10F}"/>
              </a:ext>
            </a:extLst>
          </p:cNvPr>
          <p:cNvSpPr>
            <a:spLocks noGrp="1"/>
          </p:cNvSpPr>
          <p:nvPr>
            <p:ph type="title"/>
          </p:nvPr>
        </p:nvSpPr>
        <p:spPr>
          <a:xfrm>
            <a:off x="1992314" y="482130"/>
            <a:ext cx="8207375" cy="498598"/>
          </a:xfrm>
        </p:spPr>
        <p:txBody>
          <a:bodyPr wrap="square" anchor="t">
            <a:normAutofit fontScale="90000"/>
          </a:bodyPr>
          <a:lstStyle/>
          <a:p>
            <a:pPr lvl="0"/>
            <a:r>
              <a:rPr lang="en-GB"/>
              <a:t>Enforcement/Investigation</a:t>
            </a:r>
          </a:p>
        </p:txBody>
      </p:sp>
      <p:sp>
        <p:nvSpPr>
          <p:cNvPr id="7" name="Slide Number Placeholder 2">
            <a:extLst>
              <a:ext uri="{FF2B5EF4-FFF2-40B4-BE49-F238E27FC236}">
                <a16:creationId xmlns:a16="http://schemas.microsoft.com/office/drawing/2014/main" id="{FFFB0A88-1413-3A7C-8CB1-87997D961A76}"/>
              </a:ext>
            </a:extLst>
          </p:cNvPr>
          <p:cNvSpPr>
            <a:spLocks noGrp="1"/>
          </p:cNvSpPr>
          <p:nvPr>
            <p:ph type="sldNum" sz="quarter" idx="15"/>
          </p:nvPr>
        </p:nvSpPr>
        <p:spPr>
          <a:xfrm>
            <a:off x="1992314" y="6196013"/>
            <a:ext cx="388937" cy="387350"/>
          </a:xfrm>
        </p:spPr>
        <p:txBody>
          <a:bodyPr/>
          <a:lstStyle/>
          <a:p>
            <a:pPr>
              <a:spcAft>
                <a:spcPts val="600"/>
              </a:spcAft>
              <a:defRPr/>
            </a:pPr>
            <a:fld id="{D47A91DE-D07E-4F55-B6A0-E6FB5C42246F}" type="slidenum">
              <a:rPr lang="en-GB" smtClean="0"/>
              <a:pPr>
                <a:spcAft>
                  <a:spcPts val="600"/>
                </a:spcAft>
                <a:defRPr/>
              </a:pPr>
              <a:t>16</a:t>
            </a:fld>
            <a:endParaRPr lang="en-GB"/>
          </a:p>
        </p:txBody>
      </p:sp>
      <p:sp>
        <p:nvSpPr>
          <p:cNvPr id="9" name="Content Placeholder 3">
            <a:extLst>
              <a:ext uri="{FF2B5EF4-FFF2-40B4-BE49-F238E27FC236}">
                <a16:creationId xmlns:a16="http://schemas.microsoft.com/office/drawing/2014/main" id="{5B7A8D25-3EC7-35CC-791B-0ED52E46722E}"/>
              </a:ext>
            </a:extLst>
          </p:cNvPr>
          <p:cNvSpPr>
            <a:spLocks noGrp="1"/>
          </p:cNvSpPr>
          <p:nvPr>
            <p:ph idx="1"/>
          </p:nvPr>
        </p:nvSpPr>
        <p:spPr>
          <a:xfrm>
            <a:off x="1992314" y="1700808"/>
            <a:ext cx="8207375" cy="4320580"/>
          </a:xfrm>
        </p:spPr>
        <p:txBody>
          <a:bodyPr/>
          <a:lstStyle/>
          <a:p>
            <a:r>
              <a:rPr lang="en-US" dirty="0"/>
              <a:t>There is no specific timeframe for this – the causes are currently being looked in to alongside the potential impacts and actions the company may need to take.</a:t>
            </a:r>
          </a:p>
          <a:p>
            <a:r>
              <a:rPr lang="en-US" dirty="0"/>
              <a:t>In terms of PFOA and PFAS work is ongoing</a:t>
            </a:r>
          </a:p>
          <a:p>
            <a:r>
              <a:rPr lang="en-US" dirty="0"/>
              <a:t>There is likely to be more investigation required</a:t>
            </a:r>
          </a:p>
        </p:txBody>
      </p:sp>
    </p:spTree>
    <p:extLst>
      <p:ext uri="{BB962C8B-B14F-4D97-AF65-F5344CB8AC3E}">
        <p14:creationId xmlns:p14="http://schemas.microsoft.com/office/powerpoint/2010/main" val="466289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1805117-6284-393B-07FA-8FBA722877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9141808" cy="5153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024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343B8-D420-8DD9-CA71-7CB94404AF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6209A5-62B7-1846-8FE0-62E54C2A6109}"/>
              </a:ext>
            </a:extLst>
          </p:cNvPr>
          <p:cNvSpPr>
            <a:spLocks noGrp="1"/>
          </p:cNvSpPr>
          <p:nvPr>
            <p:ph type="title"/>
          </p:nvPr>
        </p:nvSpPr>
        <p:spPr>
          <a:xfrm>
            <a:off x="1992314" y="482130"/>
            <a:ext cx="8207375" cy="498598"/>
          </a:xfrm>
        </p:spPr>
        <p:txBody>
          <a:bodyPr wrap="square" anchor="t">
            <a:normAutofit fontScale="90000"/>
          </a:bodyPr>
          <a:lstStyle/>
          <a:p>
            <a:pPr lvl="0"/>
            <a:r>
              <a:rPr lang="en-GB" dirty="0"/>
              <a:t>Next Steps</a:t>
            </a:r>
          </a:p>
        </p:txBody>
      </p:sp>
      <p:sp>
        <p:nvSpPr>
          <p:cNvPr id="7" name="Slide Number Placeholder 2">
            <a:extLst>
              <a:ext uri="{FF2B5EF4-FFF2-40B4-BE49-F238E27FC236}">
                <a16:creationId xmlns:a16="http://schemas.microsoft.com/office/drawing/2014/main" id="{05231653-244C-432A-1CB8-D5F8DFD461FC}"/>
              </a:ext>
            </a:extLst>
          </p:cNvPr>
          <p:cNvSpPr>
            <a:spLocks noGrp="1"/>
          </p:cNvSpPr>
          <p:nvPr>
            <p:ph type="sldNum" sz="quarter" idx="15"/>
          </p:nvPr>
        </p:nvSpPr>
        <p:spPr>
          <a:xfrm>
            <a:off x="1992314" y="6196013"/>
            <a:ext cx="388937" cy="387350"/>
          </a:xfrm>
        </p:spPr>
        <p:txBody>
          <a:bodyPr/>
          <a:lstStyle/>
          <a:p>
            <a:pPr>
              <a:spcAft>
                <a:spcPts val="600"/>
              </a:spcAft>
              <a:defRPr/>
            </a:pPr>
            <a:fld id="{D47A91DE-D07E-4F55-B6A0-E6FB5C42246F}" type="slidenum">
              <a:rPr lang="en-GB" smtClean="0"/>
              <a:pPr>
                <a:spcAft>
                  <a:spcPts val="600"/>
                </a:spcAft>
                <a:defRPr/>
              </a:pPr>
              <a:t>18</a:t>
            </a:fld>
            <a:endParaRPr lang="en-GB"/>
          </a:p>
        </p:txBody>
      </p:sp>
      <p:sp>
        <p:nvSpPr>
          <p:cNvPr id="9" name="Content Placeholder 3">
            <a:extLst>
              <a:ext uri="{FF2B5EF4-FFF2-40B4-BE49-F238E27FC236}">
                <a16:creationId xmlns:a16="http://schemas.microsoft.com/office/drawing/2014/main" id="{78FE370D-AEF3-0A5A-D634-3064B3483C9D}"/>
              </a:ext>
            </a:extLst>
          </p:cNvPr>
          <p:cNvSpPr>
            <a:spLocks noGrp="1"/>
          </p:cNvSpPr>
          <p:nvPr>
            <p:ph idx="1"/>
          </p:nvPr>
        </p:nvSpPr>
        <p:spPr>
          <a:xfrm>
            <a:off x="1992314" y="1270502"/>
            <a:ext cx="8207375" cy="4320580"/>
          </a:xfrm>
        </p:spPr>
        <p:txBody>
          <a:bodyPr>
            <a:normAutofit fontScale="92500" lnSpcReduction="20000"/>
          </a:bodyPr>
          <a:lstStyle/>
          <a:p>
            <a:pPr marL="0" indent="0">
              <a:buNone/>
            </a:pPr>
            <a:r>
              <a:rPr lang="en-US" sz="2400" b="1" dirty="0">
                <a:cs typeface="Arial"/>
              </a:rPr>
              <a:t>EA Specific</a:t>
            </a:r>
          </a:p>
          <a:p>
            <a:r>
              <a:rPr lang="en-US" sz="2400" dirty="0">
                <a:cs typeface="Arial"/>
              </a:rPr>
              <a:t>To look at actions and measures needed to protect the environment moving forward.</a:t>
            </a:r>
            <a:endParaRPr lang="en-US" sz="2400">
              <a:solidFill>
                <a:srgbClr val="F8F8F8"/>
              </a:solidFill>
              <a:cs typeface="Arial"/>
            </a:endParaRPr>
          </a:p>
          <a:p>
            <a:r>
              <a:rPr lang="en-US" sz="2400" dirty="0">
                <a:cs typeface="Arial"/>
              </a:rPr>
              <a:t>To hold the operator to account for any impacts on the environment from their operation</a:t>
            </a:r>
          </a:p>
          <a:p>
            <a:pPr marL="0" indent="0">
              <a:buNone/>
            </a:pPr>
            <a:r>
              <a:rPr lang="en-US" sz="2400" b="1" dirty="0">
                <a:cs typeface="Arial"/>
              </a:rPr>
              <a:t>Multi Agency</a:t>
            </a:r>
          </a:p>
          <a:p>
            <a:pPr marL="342900" indent="-342900"/>
            <a:r>
              <a:rPr lang="en-US" sz="2400" dirty="0">
                <a:cs typeface="Arial"/>
              </a:rPr>
              <a:t>To work with partner </a:t>
            </a:r>
            <a:r>
              <a:rPr lang="en-US" sz="2400" dirty="0" err="1">
                <a:cs typeface="Arial"/>
              </a:rPr>
              <a:t>organisations</a:t>
            </a:r>
            <a:r>
              <a:rPr lang="en-US" sz="2400" dirty="0">
                <a:cs typeface="Arial"/>
              </a:rPr>
              <a:t> to assess and better understand any developing risks</a:t>
            </a:r>
          </a:p>
          <a:p>
            <a:pPr marL="0" indent="0">
              <a:buNone/>
            </a:pPr>
            <a:r>
              <a:rPr lang="en-US" sz="2400" b="1" dirty="0">
                <a:cs typeface="Arial"/>
              </a:rPr>
              <a:t>Communication</a:t>
            </a:r>
          </a:p>
          <a:p>
            <a:r>
              <a:rPr lang="en-US" sz="2400" dirty="0">
                <a:cs typeface="Arial"/>
              </a:rPr>
              <a:t>Share as much information as we have on the site and actions initially via the Town Council, with a view to a more dedicated portal/site that anyone can access</a:t>
            </a:r>
          </a:p>
          <a:p>
            <a:r>
              <a:rPr lang="en-US" sz="2400" dirty="0">
                <a:cs typeface="Arial"/>
              </a:rPr>
              <a:t>Arrange public information sessions moving forward </a:t>
            </a:r>
          </a:p>
        </p:txBody>
      </p:sp>
    </p:spTree>
    <p:extLst>
      <p:ext uri="{BB962C8B-B14F-4D97-AF65-F5344CB8AC3E}">
        <p14:creationId xmlns:p14="http://schemas.microsoft.com/office/powerpoint/2010/main" val="3508255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ACE0B3-FF4F-8012-DE94-CD47B5467075}"/>
              </a:ext>
            </a:extLst>
          </p:cNvPr>
          <p:cNvPicPr>
            <a:picLocks noChangeAspect="1"/>
          </p:cNvPicPr>
          <p:nvPr/>
        </p:nvPicPr>
        <p:blipFill>
          <a:blip r:embed="rId2"/>
          <a:stretch>
            <a:fillRect/>
          </a:stretch>
        </p:blipFill>
        <p:spPr>
          <a:xfrm>
            <a:off x="3872753" y="0"/>
            <a:ext cx="4446494" cy="6858000"/>
          </a:xfrm>
          <a:prstGeom prst="rect">
            <a:avLst/>
          </a:prstGeom>
        </p:spPr>
      </p:pic>
    </p:spTree>
    <p:extLst>
      <p:ext uri="{BB962C8B-B14F-4D97-AF65-F5344CB8AC3E}">
        <p14:creationId xmlns:p14="http://schemas.microsoft.com/office/powerpoint/2010/main" val="3018924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E673-FDA5-DF70-2CEE-4FA17784C3C4}"/>
              </a:ext>
            </a:extLst>
          </p:cNvPr>
          <p:cNvSpPr>
            <a:spLocks noGrp="1"/>
          </p:cNvSpPr>
          <p:nvPr>
            <p:ph type="title"/>
          </p:nvPr>
        </p:nvSpPr>
        <p:spPr/>
        <p:txBody>
          <a:bodyPr/>
          <a:lstStyle/>
          <a:p>
            <a:r>
              <a:rPr lang="en-GB" b="1" dirty="0"/>
              <a:t>🔔 Event Information &amp; Housekeeping Notes</a:t>
            </a:r>
          </a:p>
        </p:txBody>
      </p:sp>
      <p:sp>
        <p:nvSpPr>
          <p:cNvPr id="4" name="TextBox 3">
            <a:extLst>
              <a:ext uri="{FF2B5EF4-FFF2-40B4-BE49-F238E27FC236}">
                <a16:creationId xmlns:a16="http://schemas.microsoft.com/office/drawing/2014/main" id="{400241FC-16BD-FD27-6806-80ABFDAB9188}"/>
              </a:ext>
            </a:extLst>
          </p:cNvPr>
          <p:cNvSpPr txBox="1"/>
          <p:nvPr/>
        </p:nvSpPr>
        <p:spPr>
          <a:xfrm>
            <a:off x="462455" y="1505417"/>
            <a:ext cx="11267089" cy="5601533"/>
          </a:xfrm>
          <a:prstGeom prst="rect">
            <a:avLst/>
          </a:prstGeom>
          <a:noFill/>
        </p:spPr>
        <p:txBody>
          <a:bodyPr wrap="square" rtlCol="0">
            <a:spAutoFit/>
          </a:bodyPr>
          <a:lstStyle/>
          <a:p>
            <a:r>
              <a:rPr lang="en-GB" sz="2000" dirty="0"/>
              <a:t>🚻 </a:t>
            </a:r>
            <a:r>
              <a:rPr lang="en-GB" sz="2000" b="1" dirty="0"/>
              <a:t>Restrooms</a:t>
            </a:r>
            <a:br>
              <a:rPr lang="en-GB" sz="2000" dirty="0"/>
            </a:br>
            <a:r>
              <a:rPr lang="en-GB" sz="2000" dirty="0"/>
              <a:t>Ladies’ toilets are located </a:t>
            </a:r>
            <a:r>
              <a:rPr lang="en-GB" sz="2000" b="1" dirty="0"/>
              <a:t>outside the ballroom</a:t>
            </a:r>
            <a:r>
              <a:rPr lang="en-GB" sz="2000" dirty="0"/>
              <a:t>. Gents’ and inclusive facilities can be found </a:t>
            </a:r>
            <a:r>
              <a:rPr lang="en-GB" sz="2000" b="1" dirty="0"/>
              <a:t>downstairs</a:t>
            </a:r>
            <a:r>
              <a:rPr lang="en-GB" sz="2000" dirty="0"/>
              <a:t>.</a:t>
            </a:r>
          </a:p>
          <a:p>
            <a:endParaRPr lang="en-GB" sz="2000" dirty="0"/>
          </a:p>
          <a:p>
            <a:r>
              <a:rPr lang="en-GB" sz="2000" dirty="0"/>
              <a:t>🚪 </a:t>
            </a:r>
            <a:r>
              <a:rPr lang="en-GB" sz="2000" b="1" dirty="0"/>
              <a:t>Fire Safety</a:t>
            </a:r>
            <a:br>
              <a:rPr lang="en-GB" sz="2000" dirty="0"/>
            </a:br>
            <a:r>
              <a:rPr lang="en-GB" sz="2000" dirty="0"/>
              <a:t>In the event of a fire, please proceed calmly to the </a:t>
            </a:r>
            <a:r>
              <a:rPr lang="en-GB" sz="2000" b="1" dirty="0"/>
              <a:t>nearest exit</a:t>
            </a:r>
            <a:r>
              <a:rPr lang="en-GB" sz="2000" dirty="0"/>
              <a:t>, located at the </a:t>
            </a:r>
            <a:r>
              <a:rPr lang="en-GB" sz="2000" b="1" dirty="0"/>
              <a:t>rear</a:t>
            </a:r>
            <a:r>
              <a:rPr lang="en-GB" sz="2000" dirty="0"/>
              <a:t> or on </a:t>
            </a:r>
            <a:r>
              <a:rPr lang="en-GB" sz="2000" b="1" dirty="0"/>
              <a:t>either side of the stage</a:t>
            </a:r>
            <a:r>
              <a:rPr lang="en-GB" sz="2000" dirty="0"/>
              <a:t>.</a:t>
            </a:r>
          </a:p>
          <a:p>
            <a:endParaRPr lang="en-GB" sz="2000" dirty="0"/>
          </a:p>
          <a:p>
            <a:r>
              <a:rPr lang="en-GB" sz="2000" dirty="0"/>
              <a:t>🦽     </a:t>
            </a:r>
            <a:r>
              <a:rPr lang="en-GB" sz="2000" b="1" dirty="0"/>
              <a:t>Assistance</a:t>
            </a:r>
            <a:br>
              <a:rPr lang="en-GB" sz="2000" dirty="0"/>
            </a:br>
            <a:r>
              <a:rPr lang="en-GB" sz="2000" dirty="0"/>
              <a:t>If you require </a:t>
            </a:r>
            <a:r>
              <a:rPr lang="en-GB" sz="2000" b="1" dirty="0"/>
              <a:t>assistance during evacuation</a:t>
            </a:r>
            <a:r>
              <a:rPr lang="en-GB" sz="2000" dirty="0"/>
              <a:t>, our staff are available to help.</a:t>
            </a:r>
          </a:p>
          <a:p>
            <a:endParaRPr lang="en-GB" sz="2000" dirty="0"/>
          </a:p>
          <a:p>
            <a:r>
              <a:rPr lang="en-GB" sz="2000" dirty="0"/>
              <a:t>🎥 </a:t>
            </a:r>
            <a:r>
              <a:rPr lang="en-GB" sz="2000" b="1" dirty="0"/>
              <a:t>Filming in Progress</a:t>
            </a:r>
            <a:br>
              <a:rPr lang="en-GB" sz="2000" dirty="0"/>
            </a:br>
            <a:r>
              <a:rPr lang="en-GB" sz="2000" dirty="0"/>
              <a:t>Please note that </a:t>
            </a:r>
            <a:r>
              <a:rPr lang="en-GB" sz="2000" b="1" dirty="0"/>
              <a:t>filming and recording is currently taking place</a:t>
            </a:r>
            <a:r>
              <a:rPr lang="en-GB" sz="2000" dirty="0"/>
              <a:t>.</a:t>
            </a:r>
            <a:br>
              <a:rPr lang="en-GB" sz="2000" dirty="0"/>
            </a:br>
            <a:r>
              <a:rPr lang="en-GB" sz="2000" dirty="0"/>
              <a:t>If you do </a:t>
            </a:r>
            <a:r>
              <a:rPr lang="en-GB" sz="2000" b="1" dirty="0"/>
              <a:t>not wish to appear on camera</a:t>
            </a:r>
            <a:r>
              <a:rPr lang="en-GB" sz="2000" dirty="0"/>
              <a:t>, inform a </a:t>
            </a:r>
            <a:r>
              <a:rPr lang="en-GB" sz="2000" b="1" dirty="0"/>
              <a:t>member of staff</a:t>
            </a:r>
            <a:r>
              <a:rPr lang="en-GB" sz="2000" dirty="0"/>
              <a:t>.</a:t>
            </a:r>
          </a:p>
          <a:p>
            <a:br>
              <a:rPr lang="en-GB" sz="2000" dirty="0"/>
            </a:br>
            <a:r>
              <a:rPr lang="en-GB" sz="2000" dirty="0"/>
              <a:t>🤝 </a:t>
            </a:r>
            <a:r>
              <a:rPr lang="en-GB" sz="2000" b="1" dirty="0"/>
              <a:t>Respect &amp; Conduct</a:t>
            </a:r>
            <a:br>
              <a:rPr lang="en-GB" sz="2000" dirty="0"/>
            </a:br>
            <a:r>
              <a:rPr lang="en-GB" sz="2000" dirty="0"/>
              <a:t>We ask all attendees to be respectful, courteous and attentive throughout the event. Disruptive or inappropriate behaviour will not be tolerated. Thank you for your cooperation.</a:t>
            </a:r>
          </a:p>
          <a:p>
            <a:pPr marL="285750" indent="-285750">
              <a:buFont typeface="Arial" panose="020B0604020202020204" pitchFamily="34" charset="0"/>
              <a:buChar char="•"/>
            </a:pPr>
            <a:endParaRPr lang="en-GB" dirty="0"/>
          </a:p>
        </p:txBody>
      </p:sp>
      <p:pic>
        <p:nvPicPr>
          <p:cNvPr id="5" name="Picture 4">
            <a:extLst>
              <a:ext uri="{FF2B5EF4-FFF2-40B4-BE49-F238E27FC236}">
                <a16:creationId xmlns:a16="http://schemas.microsoft.com/office/drawing/2014/main" id="{1764F2FE-6D46-439A-DE46-5E85DD29A67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4316" y="4082883"/>
            <a:ext cx="1887478" cy="1866736"/>
          </a:xfrm>
          <a:prstGeom prst="rect">
            <a:avLst/>
          </a:prstGeom>
          <a:noFill/>
          <a:ln>
            <a:noFill/>
          </a:ln>
        </p:spPr>
      </p:pic>
    </p:spTree>
    <p:extLst>
      <p:ext uri="{BB962C8B-B14F-4D97-AF65-F5344CB8AC3E}">
        <p14:creationId xmlns:p14="http://schemas.microsoft.com/office/powerpoint/2010/main" val="28283446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468D198-A6A6-DE47-2EA5-ECC93A6BF3FE}"/>
              </a:ext>
            </a:extLst>
          </p:cNvPr>
          <p:cNvPicPr>
            <a:picLocks noChangeAspect="1"/>
          </p:cNvPicPr>
          <p:nvPr/>
        </p:nvPicPr>
        <p:blipFill>
          <a:blip r:embed="rId2"/>
          <a:stretch>
            <a:fillRect/>
          </a:stretch>
        </p:blipFill>
        <p:spPr>
          <a:xfrm rot="5400000">
            <a:off x="2524839" y="-1679613"/>
            <a:ext cx="6248944" cy="9637989"/>
          </a:xfrm>
          <a:prstGeom prst="rect">
            <a:avLst/>
          </a:prstGeom>
        </p:spPr>
      </p:pic>
    </p:spTree>
    <p:extLst>
      <p:ext uri="{BB962C8B-B14F-4D97-AF65-F5344CB8AC3E}">
        <p14:creationId xmlns:p14="http://schemas.microsoft.com/office/powerpoint/2010/main" val="1764419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830DC8-8CB0-4304-98AF-96D75BC44614}"/>
              </a:ext>
            </a:extLst>
          </p:cNvPr>
          <p:cNvSpPr>
            <a:spLocks noGrp="1"/>
          </p:cNvSpPr>
          <p:nvPr>
            <p:ph type="ctrTitle"/>
          </p:nvPr>
        </p:nvSpPr>
        <p:spPr>
          <a:xfrm>
            <a:off x="1011479" y="1645551"/>
            <a:ext cx="9144000" cy="727006"/>
          </a:xfrm>
        </p:spPr>
        <p:txBody>
          <a:bodyPr>
            <a:noAutofit/>
          </a:bodyPr>
          <a:lstStyle/>
          <a:p>
            <a:r>
              <a:rPr lang="en-GB" sz="3200" dirty="0"/>
              <a:t>Contaminated Land Regulation</a:t>
            </a:r>
          </a:p>
        </p:txBody>
      </p:sp>
      <p:sp>
        <p:nvSpPr>
          <p:cNvPr id="3" name="Title 3">
            <a:extLst>
              <a:ext uri="{FF2B5EF4-FFF2-40B4-BE49-F238E27FC236}">
                <a16:creationId xmlns:a16="http://schemas.microsoft.com/office/drawing/2014/main" id="{E25B0CAF-D1F5-C76D-20E1-7DFF16899352}"/>
              </a:ext>
            </a:extLst>
          </p:cNvPr>
          <p:cNvSpPr txBox="1">
            <a:spLocks/>
          </p:cNvSpPr>
          <p:nvPr/>
        </p:nvSpPr>
        <p:spPr>
          <a:xfrm>
            <a:off x="1007806" y="3705225"/>
            <a:ext cx="9144000" cy="19621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kern="1200">
                <a:solidFill>
                  <a:srgbClr val="005489"/>
                </a:solidFill>
                <a:latin typeface="Arial" panose="020B0604020202020204" pitchFamily="34" charset="0"/>
                <a:ea typeface="+mj-ea"/>
                <a:cs typeface="Arial" panose="020B0604020202020204" pitchFamily="34" charset="0"/>
              </a:defRPr>
            </a:lvl1pPr>
          </a:lstStyle>
          <a:p>
            <a:r>
              <a:rPr lang="en-GB" sz="3200" dirty="0">
                <a:solidFill>
                  <a:srgbClr val="0070C0"/>
                </a:solidFill>
                <a:latin typeface="Arial"/>
                <a:cs typeface="Arial"/>
              </a:rPr>
              <a:t>Part IIA Environmental Protection Act 1990</a:t>
            </a:r>
          </a:p>
          <a:p>
            <a:endParaRPr lang="en-GB" sz="3200" dirty="0">
              <a:solidFill>
                <a:schemeClr val="tx1"/>
              </a:solidFill>
              <a:latin typeface="Arial"/>
              <a:cs typeface="Arial"/>
            </a:endParaRPr>
          </a:p>
          <a:p>
            <a:r>
              <a:rPr lang="en-GB" sz="3200" dirty="0">
                <a:solidFill>
                  <a:schemeClr val="tx1"/>
                </a:solidFill>
                <a:latin typeface="Arial"/>
                <a:cs typeface="Arial"/>
              </a:rPr>
              <a:t>Dr Kevin Carr</a:t>
            </a:r>
          </a:p>
          <a:p>
            <a:r>
              <a:rPr lang="en-GB" sz="3200" dirty="0">
                <a:solidFill>
                  <a:schemeClr val="tx1"/>
                </a:solidFill>
                <a:latin typeface="Arial"/>
                <a:cs typeface="Arial"/>
              </a:rPr>
              <a:t>Scientific Team Manager</a:t>
            </a:r>
          </a:p>
        </p:txBody>
      </p:sp>
      <p:pic>
        <p:nvPicPr>
          <p:cNvPr id="5" name="Picture 4">
            <a:extLst>
              <a:ext uri="{FF2B5EF4-FFF2-40B4-BE49-F238E27FC236}">
                <a16:creationId xmlns:a16="http://schemas.microsoft.com/office/drawing/2014/main" id="{383D94EA-E7DA-B8DE-E378-F2A25B11A9EB}"/>
              </a:ext>
            </a:extLst>
          </p:cNvPr>
          <p:cNvPicPr>
            <a:picLocks noChangeAspect="1"/>
          </p:cNvPicPr>
          <p:nvPr/>
        </p:nvPicPr>
        <p:blipFill>
          <a:blip r:embed="rId3"/>
          <a:stretch>
            <a:fillRect/>
          </a:stretch>
        </p:blipFill>
        <p:spPr>
          <a:xfrm>
            <a:off x="339926" y="383915"/>
            <a:ext cx="3280255" cy="1261636"/>
          </a:xfrm>
          <a:prstGeom prst="rect">
            <a:avLst/>
          </a:prstGeom>
        </p:spPr>
      </p:pic>
    </p:spTree>
    <p:extLst>
      <p:ext uri="{BB962C8B-B14F-4D97-AF65-F5344CB8AC3E}">
        <p14:creationId xmlns:p14="http://schemas.microsoft.com/office/powerpoint/2010/main" val="3392341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 </a:t>
            </a:r>
          </a:p>
        </p:txBody>
      </p:sp>
      <p:sp>
        <p:nvSpPr>
          <p:cNvPr id="3" name="Content Placeholder 2"/>
          <p:cNvSpPr>
            <a:spLocks noGrp="1"/>
          </p:cNvSpPr>
          <p:nvPr>
            <p:ph idx="1"/>
          </p:nvPr>
        </p:nvSpPr>
        <p:spPr/>
        <p:txBody>
          <a:bodyPr>
            <a:normAutofit/>
          </a:bodyPr>
          <a:lstStyle/>
          <a:p>
            <a:r>
              <a:rPr lang="en-GB" dirty="0"/>
              <a:t>Section 78A(2): “contaminated land” is any land which appears to the local authority in whose area it is situated to be in such a condition, by reason of substances in, on or under the land that – </a:t>
            </a:r>
          </a:p>
          <a:p>
            <a:pPr marL="514350" indent="-514350">
              <a:buAutoNum type="alphaLcParenBoth"/>
            </a:pPr>
            <a:r>
              <a:rPr lang="en-GB" dirty="0"/>
              <a:t>significant harm is being caused or there is a significant possibility of such harm being caused; or </a:t>
            </a:r>
          </a:p>
          <a:p>
            <a:pPr marL="514350" indent="-514350">
              <a:buAutoNum type="alphaLcParenBoth"/>
            </a:pPr>
            <a:r>
              <a:rPr lang="en-GB" dirty="0"/>
              <a:t>significant pollution of controlled waters is being caused, or there is a significant possibility of such pollution being caused</a:t>
            </a:r>
          </a:p>
        </p:txBody>
      </p:sp>
      <p:pic>
        <p:nvPicPr>
          <p:cNvPr id="5" name="Picture 4">
            <a:extLst>
              <a:ext uri="{FF2B5EF4-FFF2-40B4-BE49-F238E27FC236}">
                <a16:creationId xmlns:a16="http://schemas.microsoft.com/office/drawing/2014/main" id="{6EE761FD-B296-158B-27EB-394F94309CC8}"/>
              </a:ext>
            </a:extLst>
          </p:cNvPr>
          <p:cNvPicPr>
            <a:picLocks noChangeAspect="1"/>
          </p:cNvPicPr>
          <p:nvPr/>
        </p:nvPicPr>
        <p:blipFill>
          <a:blip r:embed="rId3"/>
          <a:stretch>
            <a:fillRect/>
          </a:stretch>
        </p:blipFill>
        <p:spPr>
          <a:xfrm>
            <a:off x="9669634" y="5529207"/>
            <a:ext cx="1684166" cy="647756"/>
          </a:xfrm>
          <a:prstGeom prst="rect">
            <a:avLst/>
          </a:prstGeom>
        </p:spPr>
      </p:pic>
    </p:spTree>
    <p:extLst>
      <p:ext uri="{BB962C8B-B14F-4D97-AF65-F5344CB8AC3E}">
        <p14:creationId xmlns:p14="http://schemas.microsoft.com/office/powerpoint/2010/main" val="42548559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Pollutant / Contaminant Linkage </a:t>
            </a:r>
          </a:p>
        </p:txBody>
      </p:sp>
      <p:pic>
        <p:nvPicPr>
          <p:cNvPr id="1026" name="Picture 2" descr="Contaminated Land Inspection Strategy ...">
            <a:extLst>
              <a:ext uri="{FF2B5EF4-FFF2-40B4-BE49-F238E27FC236}">
                <a16:creationId xmlns:a16="http://schemas.microsoft.com/office/drawing/2014/main" id="{187B1D72-F644-A9DB-2C00-E35163C7FBC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9923" y="2679826"/>
            <a:ext cx="8077407" cy="328144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FE1123E5-A930-6DBF-C554-880C612B5BC8}"/>
              </a:ext>
            </a:extLst>
          </p:cNvPr>
          <p:cNvPicPr>
            <a:picLocks noChangeAspect="1"/>
          </p:cNvPicPr>
          <p:nvPr/>
        </p:nvPicPr>
        <p:blipFill>
          <a:blip r:embed="rId4"/>
          <a:stretch>
            <a:fillRect/>
          </a:stretch>
        </p:blipFill>
        <p:spPr>
          <a:xfrm>
            <a:off x="10130717" y="5637395"/>
            <a:ext cx="1684166" cy="647756"/>
          </a:xfrm>
          <a:prstGeom prst="rect">
            <a:avLst/>
          </a:prstGeom>
        </p:spPr>
      </p:pic>
    </p:spTree>
    <p:extLst>
      <p:ext uri="{BB962C8B-B14F-4D97-AF65-F5344CB8AC3E}">
        <p14:creationId xmlns:p14="http://schemas.microsoft.com/office/powerpoint/2010/main" val="2116028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25803-802C-A885-0F98-A9033425335F}"/>
              </a:ext>
            </a:extLst>
          </p:cNvPr>
          <p:cNvSpPr>
            <a:spLocks noGrp="1"/>
          </p:cNvSpPr>
          <p:nvPr>
            <p:ph type="title"/>
          </p:nvPr>
        </p:nvSpPr>
        <p:spPr/>
        <p:txBody>
          <a:bodyPr/>
          <a:lstStyle/>
          <a:p>
            <a:r>
              <a:rPr lang="en-GB" dirty="0"/>
              <a:t>Risk Assessment</a:t>
            </a:r>
          </a:p>
        </p:txBody>
      </p:sp>
      <p:sp>
        <p:nvSpPr>
          <p:cNvPr id="3" name="Content Placeholder 2">
            <a:extLst>
              <a:ext uri="{FF2B5EF4-FFF2-40B4-BE49-F238E27FC236}">
                <a16:creationId xmlns:a16="http://schemas.microsoft.com/office/drawing/2014/main" id="{CADCD9E8-D4DF-B271-0CA0-E215EB7D75D5}"/>
              </a:ext>
            </a:extLst>
          </p:cNvPr>
          <p:cNvSpPr>
            <a:spLocks noGrp="1"/>
          </p:cNvSpPr>
          <p:nvPr>
            <p:ph idx="1"/>
          </p:nvPr>
        </p:nvSpPr>
        <p:spPr/>
        <p:txBody>
          <a:bodyPr/>
          <a:lstStyle/>
          <a:p>
            <a:r>
              <a:rPr lang="en-GB" b="1" dirty="0">
                <a:solidFill>
                  <a:srgbClr val="0070C0"/>
                </a:solidFill>
              </a:rPr>
              <a:t>Contaminant</a:t>
            </a:r>
            <a:r>
              <a:rPr lang="en-GB" dirty="0"/>
              <a:t> – How toxic is the substance (toxicological data)?</a:t>
            </a:r>
          </a:p>
          <a:p>
            <a:r>
              <a:rPr lang="en-GB" b="1" dirty="0">
                <a:solidFill>
                  <a:srgbClr val="0070C0"/>
                </a:solidFill>
              </a:rPr>
              <a:t>Pathway</a:t>
            </a:r>
            <a:r>
              <a:rPr lang="en-GB" dirty="0"/>
              <a:t> – How a contaminant reaches a receptor </a:t>
            </a:r>
          </a:p>
          <a:p>
            <a:r>
              <a:rPr lang="en-GB" b="1" dirty="0">
                <a:solidFill>
                  <a:srgbClr val="0070C0"/>
                </a:solidFill>
              </a:rPr>
              <a:t>Receptor</a:t>
            </a:r>
            <a:r>
              <a:rPr lang="en-GB" dirty="0"/>
              <a:t> – Person / Controlled Waters</a:t>
            </a:r>
          </a:p>
          <a:p>
            <a:r>
              <a:rPr lang="en-GB" b="1" dirty="0">
                <a:solidFill>
                  <a:srgbClr val="0070C0"/>
                </a:solidFill>
              </a:rPr>
              <a:t>Risk</a:t>
            </a:r>
            <a:r>
              <a:rPr lang="en-GB" dirty="0"/>
              <a:t> – the likelihood that a receptor will be exposed to a contaminant in such a way and in sufficient concentrations to pose a significant possibility of significant harm. </a:t>
            </a:r>
          </a:p>
        </p:txBody>
      </p:sp>
      <p:pic>
        <p:nvPicPr>
          <p:cNvPr id="5" name="Picture 4">
            <a:extLst>
              <a:ext uri="{FF2B5EF4-FFF2-40B4-BE49-F238E27FC236}">
                <a16:creationId xmlns:a16="http://schemas.microsoft.com/office/drawing/2014/main" id="{91994302-9362-E947-C4AE-1230B2F6F105}"/>
              </a:ext>
            </a:extLst>
          </p:cNvPr>
          <p:cNvPicPr>
            <a:picLocks noChangeAspect="1"/>
          </p:cNvPicPr>
          <p:nvPr/>
        </p:nvPicPr>
        <p:blipFill>
          <a:blip r:embed="rId3"/>
          <a:stretch>
            <a:fillRect/>
          </a:stretch>
        </p:blipFill>
        <p:spPr>
          <a:xfrm>
            <a:off x="9716526" y="5488176"/>
            <a:ext cx="1684166" cy="647756"/>
          </a:xfrm>
          <a:prstGeom prst="rect">
            <a:avLst/>
          </a:prstGeom>
        </p:spPr>
      </p:pic>
    </p:spTree>
    <p:extLst>
      <p:ext uri="{BB962C8B-B14F-4D97-AF65-F5344CB8AC3E}">
        <p14:creationId xmlns:p14="http://schemas.microsoft.com/office/powerpoint/2010/main" val="33551278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37ED-1A43-5CE9-7C0E-E0A82CCD4ADB}"/>
              </a:ext>
            </a:extLst>
          </p:cNvPr>
          <p:cNvSpPr>
            <a:spLocks noGrp="1"/>
          </p:cNvSpPr>
          <p:nvPr>
            <p:ph type="title"/>
          </p:nvPr>
        </p:nvSpPr>
        <p:spPr/>
        <p:txBody>
          <a:bodyPr/>
          <a:lstStyle/>
          <a:p>
            <a:r>
              <a:rPr lang="en-GB" dirty="0"/>
              <a:t>Harmful Concentrations (PFAS)</a:t>
            </a:r>
          </a:p>
        </p:txBody>
      </p:sp>
      <p:sp>
        <p:nvSpPr>
          <p:cNvPr id="3" name="Content Placeholder 2">
            <a:extLst>
              <a:ext uri="{FF2B5EF4-FFF2-40B4-BE49-F238E27FC236}">
                <a16:creationId xmlns:a16="http://schemas.microsoft.com/office/drawing/2014/main" id="{9415C894-CB9D-DECC-4AEB-40E7545A3AB8}"/>
              </a:ext>
            </a:extLst>
          </p:cNvPr>
          <p:cNvSpPr>
            <a:spLocks noGrp="1"/>
          </p:cNvSpPr>
          <p:nvPr>
            <p:ph idx="1"/>
          </p:nvPr>
        </p:nvSpPr>
        <p:spPr/>
        <p:txBody>
          <a:bodyPr>
            <a:normAutofit/>
          </a:bodyPr>
          <a:lstStyle/>
          <a:p>
            <a:r>
              <a:rPr lang="en-GB" dirty="0">
                <a:solidFill>
                  <a:srgbClr val="0070C0"/>
                </a:solidFill>
              </a:rPr>
              <a:t>Lack of toxicological data for PFAS: </a:t>
            </a:r>
          </a:p>
          <a:p>
            <a:endParaRPr lang="en-GB" dirty="0">
              <a:solidFill>
                <a:srgbClr val="0070C0"/>
              </a:solidFill>
            </a:endParaRPr>
          </a:p>
          <a:p>
            <a:pPr marL="457200" indent="-457200">
              <a:buFont typeface="Arial" panose="020B0604020202020204" pitchFamily="34" charset="0"/>
              <a:buChar char="•"/>
            </a:pPr>
            <a:r>
              <a:rPr lang="en-GB" dirty="0"/>
              <a:t>No acceptable limits for soils etc. </a:t>
            </a:r>
          </a:p>
          <a:p>
            <a:pPr marL="457200" indent="-457200">
              <a:buFont typeface="Arial" panose="020B0604020202020204" pitchFamily="34" charset="0"/>
              <a:buChar char="•"/>
            </a:pPr>
            <a:r>
              <a:rPr lang="en-GB" dirty="0"/>
              <a:t>What level is safe? </a:t>
            </a:r>
          </a:p>
          <a:p>
            <a:pPr marL="457200" indent="-457200">
              <a:buFont typeface="Arial" panose="020B0604020202020204" pitchFamily="34" charset="0"/>
              <a:buChar char="•"/>
            </a:pPr>
            <a:r>
              <a:rPr lang="en-GB" dirty="0"/>
              <a:t>Regulators need more information to establish whether land is contaminated and what concentration to remediate it to.  </a:t>
            </a:r>
          </a:p>
          <a:p>
            <a:endParaRPr lang="en-GB" dirty="0"/>
          </a:p>
          <a:p>
            <a:r>
              <a:rPr lang="en-GB" dirty="0"/>
              <a:t> </a:t>
            </a:r>
          </a:p>
        </p:txBody>
      </p:sp>
      <p:pic>
        <p:nvPicPr>
          <p:cNvPr id="5" name="Picture 4">
            <a:extLst>
              <a:ext uri="{FF2B5EF4-FFF2-40B4-BE49-F238E27FC236}">
                <a16:creationId xmlns:a16="http://schemas.microsoft.com/office/drawing/2014/main" id="{D9426079-37DF-284C-F7BB-0F53BC4B5F12}"/>
              </a:ext>
            </a:extLst>
          </p:cNvPr>
          <p:cNvPicPr>
            <a:picLocks noChangeAspect="1"/>
          </p:cNvPicPr>
          <p:nvPr/>
        </p:nvPicPr>
        <p:blipFill>
          <a:blip r:embed="rId3"/>
          <a:stretch>
            <a:fillRect/>
          </a:stretch>
        </p:blipFill>
        <p:spPr>
          <a:xfrm>
            <a:off x="9669634" y="5529207"/>
            <a:ext cx="1684166" cy="647756"/>
          </a:xfrm>
          <a:prstGeom prst="rect">
            <a:avLst/>
          </a:prstGeom>
        </p:spPr>
      </p:pic>
    </p:spTree>
    <p:extLst>
      <p:ext uri="{BB962C8B-B14F-4D97-AF65-F5344CB8AC3E}">
        <p14:creationId xmlns:p14="http://schemas.microsoft.com/office/powerpoint/2010/main" val="1139633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94642-92EC-B678-5D1E-5A2C46AD737C}"/>
              </a:ext>
            </a:extLst>
          </p:cNvPr>
          <p:cNvSpPr>
            <a:spLocks noGrp="1"/>
          </p:cNvSpPr>
          <p:nvPr>
            <p:ph type="title"/>
          </p:nvPr>
        </p:nvSpPr>
        <p:spPr/>
        <p:txBody>
          <a:bodyPr/>
          <a:lstStyle/>
          <a:p>
            <a:r>
              <a:rPr lang="en-GB" dirty="0"/>
              <a:t>Next Steps</a:t>
            </a:r>
          </a:p>
        </p:txBody>
      </p:sp>
      <p:sp>
        <p:nvSpPr>
          <p:cNvPr id="3" name="Content Placeholder 2">
            <a:extLst>
              <a:ext uri="{FF2B5EF4-FFF2-40B4-BE49-F238E27FC236}">
                <a16:creationId xmlns:a16="http://schemas.microsoft.com/office/drawing/2014/main" id="{4D1E07C3-A872-1BE3-A161-5F7E36B746E8}"/>
              </a:ext>
            </a:extLst>
          </p:cNvPr>
          <p:cNvSpPr>
            <a:spLocks noGrp="1"/>
          </p:cNvSpPr>
          <p:nvPr>
            <p:ph idx="1"/>
          </p:nvPr>
        </p:nvSpPr>
        <p:spPr/>
        <p:txBody>
          <a:bodyPr>
            <a:normAutofit/>
          </a:bodyPr>
          <a:lstStyle/>
          <a:p>
            <a:r>
              <a:rPr lang="en-GB" dirty="0"/>
              <a:t>Await development of legal soil concentration limits for PFAS.</a:t>
            </a:r>
          </a:p>
          <a:p>
            <a:r>
              <a:rPr lang="en-GB" sz="2000" dirty="0"/>
              <a:t>Category 4 Screening Levels (C4SL) only available for 4 PFAS (PFOA, PFOS, </a:t>
            </a:r>
            <a:r>
              <a:rPr lang="en-GB" sz="2000" dirty="0" err="1"/>
              <a:t>PFHxS</a:t>
            </a:r>
            <a:r>
              <a:rPr lang="en-GB" sz="2000" dirty="0"/>
              <a:t> and PFNA). Uses a Hazard Index Approach - recommends further study over certain levels. </a:t>
            </a:r>
          </a:p>
          <a:p>
            <a:r>
              <a:rPr lang="en-GB" dirty="0"/>
              <a:t>Work with Angus Fire to further understand sources and pathways for PFAS. </a:t>
            </a:r>
          </a:p>
          <a:p>
            <a:r>
              <a:rPr lang="en-GB" dirty="0"/>
              <a:t>Work with Angus Fire and their consultants to review previous investigations and advise on future study. </a:t>
            </a:r>
          </a:p>
          <a:p>
            <a:r>
              <a:rPr lang="en-GB" dirty="0"/>
              <a:t>Continue to liaise with Environment Agency and UK HSA. </a:t>
            </a:r>
          </a:p>
          <a:p>
            <a:endParaRPr lang="en-GB" dirty="0"/>
          </a:p>
        </p:txBody>
      </p:sp>
      <p:pic>
        <p:nvPicPr>
          <p:cNvPr id="5" name="Picture 4">
            <a:extLst>
              <a:ext uri="{FF2B5EF4-FFF2-40B4-BE49-F238E27FC236}">
                <a16:creationId xmlns:a16="http://schemas.microsoft.com/office/drawing/2014/main" id="{CAD28E82-67AF-FA1E-E6E5-613672361461}"/>
              </a:ext>
            </a:extLst>
          </p:cNvPr>
          <p:cNvPicPr>
            <a:picLocks noChangeAspect="1"/>
          </p:cNvPicPr>
          <p:nvPr/>
        </p:nvPicPr>
        <p:blipFill>
          <a:blip r:embed="rId3"/>
          <a:stretch>
            <a:fillRect/>
          </a:stretch>
        </p:blipFill>
        <p:spPr>
          <a:xfrm>
            <a:off x="9669634" y="5529207"/>
            <a:ext cx="1684166" cy="647756"/>
          </a:xfrm>
          <a:prstGeom prst="rect">
            <a:avLst/>
          </a:prstGeom>
        </p:spPr>
      </p:pic>
    </p:spTree>
    <p:extLst>
      <p:ext uri="{BB962C8B-B14F-4D97-AF65-F5344CB8AC3E}">
        <p14:creationId xmlns:p14="http://schemas.microsoft.com/office/powerpoint/2010/main" val="1080247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16A0-97D4-C8D7-E93A-740F5DD6BBA9}"/>
              </a:ext>
            </a:extLst>
          </p:cNvPr>
          <p:cNvSpPr>
            <a:spLocks noGrp="1"/>
          </p:cNvSpPr>
          <p:nvPr>
            <p:ph type="title"/>
          </p:nvPr>
        </p:nvSpPr>
        <p:spPr>
          <a:xfrm>
            <a:off x="464573" y="361950"/>
            <a:ext cx="10515600" cy="1085850"/>
          </a:xfrm>
        </p:spPr>
        <p:txBody>
          <a:bodyPr>
            <a:normAutofit/>
          </a:bodyPr>
          <a:lstStyle/>
          <a:p>
            <a:r>
              <a:rPr lang="en-GB" dirty="0"/>
              <a:t>Private Water Supplies</a:t>
            </a:r>
          </a:p>
        </p:txBody>
      </p:sp>
      <p:sp>
        <p:nvSpPr>
          <p:cNvPr id="3" name="Content Placeholder 2">
            <a:extLst>
              <a:ext uri="{FF2B5EF4-FFF2-40B4-BE49-F238E27FC236}">
                <a16:creationId xmlns:a16="http://schemas.microsoft.com/office/drawing/2014/main" id="{BC9DA555-D95E-B27F-3EA1-90D58928FF78}"/>
              </a:ext>
            </a:extLst>
          </p:cNvPr>
          <p:cNvSpPr>
            <a:spLocks noGrp="1"/>
          </p:cNvSpPr>
          <p:nvPr>
            <p:ph idx="1"/>
          </p:nvPr>
        </p:nvSpPr>
        <p:spPr>
          <a:xfrm>
            <a:off x="340747" y="1447800"/>
            <a:ext cx="11386679" cy="5048250"/>
          </a:xfrm>
        </p:spPr>
        <p:txBody>
          <a:bodyPr>
            <a:normAutofit/>
          </a:bodyPr>
          <a:lstStyle/>
          <a:p>
            <a:pPr>
              <a:lnSpc>
                <a:spcPct val="120000"/>
              </a:lnSpc>
              <a:spcBef>
                <a:spcPts val="0"/>
              </a:spcBef>
            </a:pPr>
            <a:endParaRPr lang="en-GB" sz="3300" dirty="0">
              <a:solidFill>
                <a:srgbClr val="002060"/>
              </a:solidFill>
            </a:endParaRPr>
          </a:p>
          <a:p>
            <a:pPr>
              <a:lnSpc>
                <a:spcPct val="120000"/>
              </a:lnSpc>
              <a:spcBef>
                <a:spcPts val="0"/>
              </a:spcBef>
            </a:pPr>
            <a:endParaRPr lang="en-GB" sz="3300" dirty="0">
              <a:solidFill>
                <a:srgbClr val="002060"/>
              </a:solidFill>
            </a:endParaRPr>
          </a:p>
          <a:p>
            <a:pPr>
              <a:lnSpc>
                <a:spcPct val="120000"/>
              </a:lnSpc>
              <a:spcBef>
                <a:spcPts val="0"/>
              </a:spcBef>
            </a:pPr>
            <a:endParaRPr lang="en-GB" sz="3300" dirty="0">
              <a:solidFill>
                <a:srgbClr val="002060"/>
              </a:solidFill>
            </a:endParaRPr>
          </a:p>
          <a:p>
            <a:pPr>
              <a:lnSpc>
                <a:spcPct val="120000"/>
              </a:lnSpc>
              <a:spcBef>
                <a:spcPts val="0"/>
              </a:spcBef>
            </a:pPr>
            <a:endParaRPr lang="en-GB" sz="3300" dirty="0">
              <a:solidFill>
                <a:srgbClr val="002060"/>
              </a:solidFill>
            </a:endParaRPr>
          </a:p>
          <a:p>
            <a:pPr>
              <a:lnSpc>
                <a:spcPct val="120000"/>
              </a:lnSpc>
              <a:spcBef>
                <a:spcPts val="0"/>
              </a:spcBef>
            </a:pPr>
            <a:endParaRPr lang="en-GB" sz="3300" dirty="0">
              <a:solidFill>
                <a:srgbClr val="002060"/>
              </a:solidFill>
            </a:endParaRPr>
          </a:p>
          <a:p>
            <a:pPr>
              <a:lnSpc>
                <a:spcPct val="120000"/>
              </a:lnSpc>
              <a:spcBef>
                <a:spcPts val="0"/>
              </a:spcBef>
            </a:pPr>
            <a:endParaRPr lang="en-GB" sz="3300" dirty="0">
              <a:solidFill>
                <a:srgbClr val="002060"/>
              </a:solidFill>
            </a:endParaRPr>
          </a:p>
          <a:p>
            <a:pPr>
              <a:lnSpc>
                <a:spcPct val="120000"/>
              </a:lnSpc>
              <a:spcBef>
                <a:spcPts val="0"/>
              </a:spcBef>
            </a:pPr>
            <a:r>
              <a:rPr lang="en-GB" sz="3200" b="1" dirty="0"/>
              <a:t>Vikki Flowers</a:t>
            </a:r>
          </a:p>
          <a:p>
            <a:pPr>
              <a:lnSpc>
                <a:spcPct val="120000"/>
              </a:lnSpc>
              <a:spcBef>
                <a:spcPts val="0"/>
              </a:spcBef>
            </a:pPr>
            <a:r>
              <a:rPr lang="en-GB" sz="3200" b="1" dirty="0"/>
              <a:t>Head of Environmental Protection</a:t>
            </a:r>
          </a:p>
          <a:p>
            <a:endParaRPr lang="en-GB" dirty="0"/>
          </a:p>
        </p:txBody>
      </p:sp>
      <p:pic>
        <p:nvPicPr>
          <p:cNvPr id="5" name="Picture 4">
            <a:extLst>
              <a:ext uri="{FF2B5EF4-FFF2-40B4-BE49-F238E27FC236}">
                <a16:creationId xmlns:a16="http://schemas.microsoft.com/office/drawing/2014/main" id="{31A2E4AC-14B8-EF01-08E3-61B162F32436}"/>
              </a:ext>
            </a:extLst>
          </p:cNvPr>
          <p:cNvPicPr>
            <a:picLocks noChangeAspect="1"/>
          </p:cNvPicPr>
          <p:nvPr/>
        </p:nvPicPr>
        <p:blipFill>
          <a:blip r:embed="rId3"/>
          <a:stretch>
            <a:fillRect/>
          </a:stretch>
        </p:blipFill>
        <p:spPr>
          <a:xfrm>
            <a:off x="9798428" y="5599387"/>
            <a:ext cx="1810406" cy="696310"/>
          </a:xfrm>
          <a:prstGeom prst="rect">
            <a:avLst/>
          </a:prstGeom>
        </p:spPr>
      </p:pic>
    </p:spTree>
    <p:extLst>
      <p:ext uri="{BB962C8B-B14F-4D97-AF65-F5344CB8AC3E}">
        <p14:creationId xmlns:p14="http://schemas.microsoft.com/office/powerpoint/2010/main" val="1270913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16A0-97D4-C8D7-E93A-740F5DD6BBA9}"/>
              </a:ext>
            </a:extLst>
          </p:cNvPr>
          <p:cNvSpPr>
            <a:spLocks noGrp="1"/>
          </p:cNvSpPr>
          <p:nvPr>
            <p:ph type="title"/>
          </p:nvPr>
        </p:nvSpPr>
        <p:spPr>
          <a:xfrm>
            <a:off x="464573" y="361950"/>
            <a:ext cx="10515600" cy="1085850"/>
          </a:xfrm>
        </p:spPr>
        <p:txBody>
          <a:bodyPr>
            <a:normAutofit/>
          </a:bodyPr>
          <a:lstStyle/>
          <a:p>
            <a:r>
              <a:rPr lang="en-GB" dirty="0"/>
              <a:t>Private Water Supplies</a:t>
            </a:r>
          </a:p>
        </p:txBody>
      </p:sp>
      <p:sp>
        <p:nvSpPr>
          <p:cNvPr id="3" name="Content Placeholder 2">
            <a:extLst>
              <a:ext uri="{FF2B5EF4-FFF2-40B4-BE49-F238E27FC236}">
                <a16:creationId xmlns:a16="http://schemas.microsoft.com/office/drawing/2014/main" id="{BC9DA555-D95E-B27F-3EA1-90D58928FF78}"/>
              </a:ext>
            </a:extLst>
          </p:cNvPr>
          <p:cNvSpPr>
            <a:spLocks noGrp="1"/>
          </p:cNvSpPr>
          <p:nvPr>
            <p:ph idx="1"/>
          </p:nvPr>
        </p:nvSpPr>
        <p:spPr>
          <a:xfrm>
            <a:off x="340747" y="1447800"/>
            <a:ext cx="11386679" cy="5048250"/>
          </a:xfrm>
        </p:spPr>
        <p:txBody>
          <a:bodyPr>
            <a:normAutofit fontScale="55000" lnSpcReduction="20000"/>
          </a:bodyPr>
          <a:lstStyle/>
          <a:p>
            <a:pPr>
              <a:lnSpc>
                <a:spcPct val="120000"/>
              </a:lnSpc>
              <a:spcBef>
                <a:spcPts val="0"/>
              </a:spcBef>
            </a:pPr>
            <a:r>
              <a:rPr lang="en-GB" sz="3300" dirty="0">
                <a:solidFill>
                  <a:srgbClr val="002060"/>
                </a:solidFill>
              </a:rPr>
              <a:t>Private water supply – not mains water and not provided by a water company.</a:t>
            </a:r>
          </a:p>
          <a:p>
            <a:pPr>
              <a:lnSpc>
                <a:spcPct val="120000"/>
              </a:lnSpc>
              <a:spcBef>
                <a:spcPts val="0"/>
              </a:spcBef>
            </a:pPr>
            <a:endParaRPr lang="en-GB" sz="3300" dirty="0">
              <a:solidFill>
                <a:srgbClr val="002060"/>
              </a:solidFill>
            </a:endParaRPr>
          </a:p>
          <a:p>
            <a:pPr>
              <a:lnSpc>
                <a:spcPct val="120000"/>
              </a:lnSpc>
              <a:spcBef>
                <a:spcPts val="0"/>
              </a:spcBef>
            </a:pPr>
            <a:r>
              <a:rPr lang="en-GB" sz="3300" dirty="0">
                <a:solidFill>
                  <a:srgbClr val="002060"/>
                </a:solidFill>
              </a:rPr>
              <a:t>Borehole, spring, wells, streams.</a:t>
            </a:r>
          </a:p>
          <a:p>
            <a:pPr>
              <a:lnSpc>
                <a:spcPct val="120000"/>
              </a:lnSpc>
              <a:spcBef>
                <a:spcPts val="0"/>
              </a:spcBef>
            </a:pPr>
            <a:endParaRPr lang="en-GB" sz="3300" dirty="0">
              <a:solidFill>
                <a:srgbClr val="002060"/>
              </a:solidFill>
            </a:endParaRPr>
          </a:p>
          <a:p>
            <a:pPr>
              <a:lnSpc>
                <a:spcPct val="120000"/>
              </a:lnSpc>
              <a:spcBef>
                <a:spcPts val="0"/>
              </a:spcBef>
            </a:pPr>
            <a:r>
              <a:rPr lang="en-GB" sz="3300" dirty="0">
                <a:solidFill>
                  <a:srgbClr val="002060"/>
                </a:solidFill>
              </a:rPr>
              <a:t>Supplies are owned by a ‘relevant person’ - individuals, companies, collectives. </a:t>
            </a:r>
          </a:p>
          <a:p>
            <a:pPr>
              <a:lnSpc>
                <a:spcPct val="120000"/>
              </a:lnSpc>
              <a:spcBef>
                <a:spcPts val="0"/>
              </a:spcBef>
            </a:pPr>
            <a:endParaRPr lang="en-GB" sz="3300" dirty="0">
              <a:solidFill>
                <a:srgbClr val="002060"/>
              </a:solidFill>
            </a:endParaRPr>
          </a:p>
          <a:p>
            <a:pPr>
              <a:lnSpc>
                <a:spcPct val="120000"/>
              </a:lnSpc>
              <a:spcBef>
                <a:spcPts val="0"/>
              </a:spcBef>
            </a:pPr>
            <a:r>
              <a:rPr lang="en-GB" sz="3300" dirty="0">
                <a:solidFill>
                  <a:srgbClr val="002060"/>
                </a:solidFill>
              </a:rPr>
              <a:t>Local authorities are responsible for enforcing the standards of private water supplies as set out in the:</a:t>
            </a:r>
          </a:p>
          <a:p>
            <a:pPr>
              <a:lnSpc>
                <a:spcPct val="120000"/>
              </a:lnSpc>
              <a:spcBef>
                <a:spcPts val="0"/>
              </a:spcBef>
            </a:pPr>
            <a:r>
              <a:rPr lang="en-GB" sz="3300" dirty="0">
                <a:solidFill>
                  <a:srgbClr val="002060"/>
                </a:solidFill>
              </a:rPr>
              <a:t>Water Industry Act 1991 </a:t>
            </a:r>
          </a:p>
          <a:p>
            <a:pPr>
              <a:lnSpc>
                <a:spcPct val="120000"/>
              </a:lnSpc>
              <a:spcBef>
                <a:spcPts val="0"/>
              </a:spcBef>
            </a:pPr>
            <a:r>
              <a:rPr lang="en-GB" sz="3300" dirty="0">
                <a:solidFill>
                  <a:srgbClr val="002060"/>
                </a:solidFill>
              </a:rPr>
              <a:t>Private Water Supplies (England) Regulations 2016</a:t>
            </a:r>
          </a:p>
          <a:p>
            <a:pPr>
              <a:lnSpc>
                <a:spcPct val="120000"/>
              </a:lnSpc>
              <a:spcBef>
                <a:spcPts val="0"/>
              </a:spcBef>
            </a:pPr>
            <a:endParaRPr lang="en-GB" sz="3300" dirty="0">
              <a:solidFill>
                <a:srgbClr val="002060"/>
              </a:solidFill>
            </a:endParaRPr>
          </a:p>
          <a:p>
            <a:pPr>
              <a:lnSpc>
                <a:spcPct val="120000"/>
              </a:lnSpc>
              <a:spcBef>
                <a:spcPts val="0"/>
              </a:spcBef>
            </a:pPr>
            <a:r>
              <a:rPr lang="en-GB" sz="3300" dirty="0">
                <a:solidFill>
                  <a:srgbClr val="002060"/>
                </a:solidFill>
              </a:rPr>
              <a:t>Regulated by the Drinking Water Inspectorate (DWI)</a:t>
            </a:r>
          </a:p>
          <a:p>
            <a:pPr>
              <a:lnSpc>
                <a:spcPct val="120000"/>
              </a:lnSpc>
              <a:spcBef>
                <a:spcPts val="0"/>
              </a:spcBef>
            </a:pPr>
            <a:endParaRPr lang="en-GB" sz="3300" dirty="0">
              <a:solidFill>
                <a:srgbClr val="002060"/>
              </a:solidFill>
            </a:endParaRPr>
          </a:p>
          <a:p>
            <a:pPr>
              <a:lnSpc>
                <a:spcPct val="120000"/>
              </a:lnSpc>
              <a:spcBef>
                <a:spcPts val="0"/>
              </a:spcBef>
            </a:pPr>
            <a:r>
              <a:rPr lang="en-GB" sz="3300" dirty="0">
                <a:solidFill>
                  <a:srgbClr val="002060"/>
                </a:solidFill>
              </a:rPr>
              <a:t>This is done by a regime of risk assessments and sampling (examination and analysis).</a:t>
            </a:r>
          </a:p>
          <a:p>
            <a:pPr>
              <a:lnSpc>
                <a:spcPct val="120000"/>
              </a:lnSpc>
              <a:spcBef>
                <a:spcPts val="0"/>
              </a:spcBef>
            </a:pPr>
            <a:endParaRPr lang="en-GB" sz="3300" dirty="0">
              <a:solidFill>
                <a:srgbClr val="002060"/>
              </a:solidFill>
            </a:endParaRPr>
          </a:p>
          <a:p>
            <a:pPr>
              <a:lnSpc>
                <a:spcPct val="120000"/>
              </a:lnSpc>
              <a:spcBef>
                <a:spcPts val="0"/>
              </a:spcBef>
            </a:pPr>
            <a:r>
              <a:rPr lang="en-GB" sz="3300" dirty="0">
                <a:solidFill>
                  <a:srgbClr val="002060"/>
                </a:solidFill>
              </a:rPr>
              <a:t>The Council can take enforcement action if supplies are found to be non-compliant with the Regulations however in most circumstances supply owners will be given time to make the necessary </a:t>
            </a:r>
          </a:p>
          <a:p>
            <a:pPr>
              <a:lnSpc>
                <a:spcPct val="120000"/>
              </a:lnSpc>
              <a:spcBef>
                <a:spcPts val="0"/>
              </a:spcBef>
            </a:pPr>
            <a:r>
              <a:rPr lang="en-GB" sz="3300" dirty="0">
                <a:solidFill>
                  <a:srgbClr val="002060"/>
                </a:solidFill>
              </a:rPr>
              <a:t>improvements. </a:t>
            </a:r>
          </a:p>
          <a:p>
            <a:pPr>
              <a:lnSpc>
                <a:spcPct val="120000"/>
              </a:lnSpc>
              <a:spcBef>
                <a:spcPts val="0"/>
              </a:spcBef>
            </a:pPr>
            <a:endParaRPr lang="en-GB" sz="3300" dirty="0"/>
          </a:p>
          <a:p>
            <a:endParaRPr lang="en-GB" dirty="0"/>
          </a:p>
        </p:txBody>
      </p:sp>
      <p:pic>
        <p:nvPicPr>
          <p:cNvPr id="5" name="Picture 4">
            <a:extLst>
              <a:ext uri="{FF2B5EF4-FFF2-40B4-BE49-F238E27FC236}">
                <a16:creationId xmlns:a16="http://schemas.microsoft.com/office/drawing/2014/main" id="{75816EB7-E8F4-860C-D497-2543F5541CF9}"/>
              </a:ext>
            </a:extLst>
          </p:cNvPr>
          <p:cNvPicPr>
            <a:picLocks noChangeAspect="1"/>
          </p:cNvPicPr>
          <p:nvPr/>
        </p:nvPicPr>
        <p:blipFill>
          <a:blip r:embed="rId3"/>
          <a:stretch>
            <a:fillRect/>
          </a:stretch>
        </p:blipFill>
        <p:spPr>
          <a:xfrm>
            <a:off x="10043260" y="5807263"/>
            <a:ext cx="1684166" cy="647756"/>
          </a:xfrm>
          <a:prstGeom prst="rect">
            <a:avLst/>
          </a:prstGeom>
        </p:spPr>
      </p:pic>
    </p:spTree>
    <p:extLst>
      <p:ext uri="{BB962C8B-B14F-4D97-AF65-F5344CB8AC3E}">
        <p14:creationId xmlns:p14="http://schemas.microsoft.com/office/powerpoint/2010/main" val="27302232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16A0-97D4-C8D7-E93A-740F5DD6BBA9}"/>
              </a:ext>
            </a:extLst>
          </p:cNvPr>
          <p:cNvSpPr>
            <a:spLocks noGrp="1"/>
          </p:cNvSpPr>
          <p:nvPr>
            <p:ph type="title"/>
          </p:nvPr>
        </p:nvSpPr>
        <p:spPr>
          <a:xfrm>
            <a:off x="464573" y="361950"/>
            <a:ext cx="10515600" cy="1085850"/>
          </a:xfrm>
        </p:spPr>
        <p:txBody>
          <a:bodyPr>
            <a:normAutofit/>
          </a:bodyPr>
          <a:lstStyle/>
          <a:p>
            <a:r>
              <a:rPr lang="en-GB" dirty="0"/>
              <a:t>Private Water Supplies</a:t>
            </a:r>
          </a:p>
        </p:txBody>
      </p:sp>
      <p:sp>
        <p:nvSpPr>
          <p:cNvPr id="3" name="Content Placeholder 2">
            <a:extLst>
              <a:ext uri="{FF2B5EF4-FFF2-40B4-BE49-F238E27FC236}">
                <a16:creationId xmlns:a16="http://schemas.microsoft.com/office/drawing/2014/main" id="{BC9DA555-D95E-B27F-3EA1-90D58928FF78}"/>
              </a:ext>
            </a:extLst>
          </p:cNvPr>
          <p:cNvSpPr>
            <a:spLocks noGrp="1"/>
          </p:cNvSpPr>
          <p:nvPr>
            <p:ph idx="1"/>
          </p:nvPr>
        </p:nvSpPr>
        <p:spPr>
          <a:xfrm>
            <a:off x="340747" y="1276350"/>
            <a:ext cx="11386679" cy="5219700"/>
          </a:xfrm>
        </p:spPr>
        <p:txBody>
          <a:bodyPr>
            <a:normAutofit fontScale="62500" lnSpcReduction="20000"/>
          </a:bodyPr>
          <a:lstStyle/>
          <a:p>
            <a:pPr>
              <a:lnSpc>
                <a:spcPct val="120000"/>
              </a:lnSpc>
              <a:spcBef>
                <a:spcPts val="0"/>
              </a:spcBef>
            </a:pPr>
            <a:r>
              <a:rPr lang="en-GB" dirty="0">
                <a:solidFill>
                  <a:srgbClr val="002060"/>
                </a:solidFill>
              </a:rPr>
              <a:t>In 2007 the Drinking Water Inspectorate (DWI) first provided PFAS guidance to water companies and local authorities responsible for private water supplies.</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In 2021 updated guidance recommended a value of 0.1 micrograms per litre (µg/L) for PFAS for all drinking water. </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Water companies and private water supplies assessed to have potential PFAS contamination are required to be monitor for 48 individual PFAS chemicals. Where the sum of all the 48 PFAS chemicals assessed is greater than 0.1 micrograms this must be reported to the DWI as a water quality event and all necessary actions to reduce concentrations below this value must be taken. </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The 0.1 micrograms per litre (µg/L) level is currently assessed (DWI) to be robust with an appropriate margin to ensure drinking water is safe.</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Due to the wide range of PFAS sources entering the environment, and the persistence of the substances, the DWI recommended that local authorities assess the potential for the presence of PFAS when conducting risk assessments of private water supplies. </a:t>
            </a:r>
          </a:p>
          <a:p>
            <a:endParaRPr lang="en-GB" dirty="0"/>
          </a:p>
        </p:txBody>
      </p:sp>
      <p:pic>
        <p:nvPicPr>
          <p:cNvPr id="5" name="Picture 4">
            <a:extLst>
              <a:ext uri="{FF2B5EF4-FFF2-40B4-BE49-F238E27FC236}">
                <a16:creationId xmlns:a16="http://schemas.microsoft.com/office/drawing/2014/main" id="{D760329A-F3A0-106C-A600-F14BC4353997}"/>
              </a:ext>
            </a:extLst>
          </p:cNvPr>
          <p:cNvPicPr>
            <a:picLocks noChangeAspect="1"/>
          </p:cNvPicPr>
          <p:nvPr/>
        </p:nvPicPr>
        <p:blipFill>
          <a:blip r:embed="rId3"/>
          <a:stretch>
            <a:fillRect/>
          </a:stretch>
        </p:blipFill>
        <p:spPr>
          <a:xfrm>
            <a:off x="9484734" y="5592160"/>
            <a:ext cx="2377441" cy="914400"/>
          </a:xfrm>
          <a:prstGeom prst="rect">
            <a:avLst/>
          </a:prstGeom>
        </p:spPr>
      </p:pic>
    </p:spTree>
    <p:extLst>
      <p:ext uri="{BB962C8B-B14F-4D97-AF65-F5344CB8AC3E}">
        <p14:creationId xmlns:p14="http://schemas.microsoft.com/office/powerpoint/2010/main" val="26940011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Meeting Structure:</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956441" y="1187670"/>
            <a:ext cx="9827173" cy="5847755"/>
          </a:xfrm>
          <a:prstGeom prst="rect">
            <a:avLst/>
          </a:prstGeom>
          <a:noFill/>
        </p:spPr>
        <p:txBody>
          <a:bodyPr wrap="square" rtlCol="0">
            <a:spAutoFit/>
          </a:bodyPr>
          <a:lstStyle/>
          <a:p>
            <a:r>
              <a:rPr lang="en-GB" sz="2600" b="1" dirty="0"/>
              <a:t>Total Duration: Maximum of 2 hours</a:t>
            </a:r>
            <a:endParaRPr lang="en-GB" sz="2600" dirty="0"/>
          </a:p>
          <a:p>
            <a:pPr marL="285750" indent="-285750">
              <a:buFont typeface="Arial" panose="020B0604020202020204" pitchFamily="34" charset="0"/>
              <a:buChar char="•"/>
            </a:pPr>
            <a:r>
              <a:rPr lang="en-GB" sz="2600" b="1" dirty="0"/>
              <a:t>Welcome and Introductions from Panellists</a:t>
            </a:r>
            <a:br>
              <a:rPr lang="en-GB" sz="2600" dirty="0"/>
            </a:br>
            <a:r>
              <a:rPr lang="en-GB" sz="2600" i="1" dirty="0"/>
              <a:t>Duration: 15 minutes</a:t>
            </a:r>
            <a:endParaRPr lang="en-GB" sz="2600" dirty="0"/>
          </a:p>
          <a:p>
            <a:pPr marL="285750" indent="-285750">
              <a:buFont typeface="Arial" panose="020B0604020202020204" pitchFamily="34" charset="0"/>
              <a:buChar char="•"/>
            </a:pPr>
            <a:r>
              <a:rPr lang="en-GB" sz="2600" b="1" dirty="0"/>
              <a:t>Setting the Scene – Remarks by Mayor Adams</a:t>
            </a:r>
            <a:br>
              <a:rPr lang="en-GB" sz="2600" dirty="0"/>
            </a:br>
            <a:r>
              <a:rPr lang="en-GB" sz="2600" i="1" dirty="0"/>
              <a:t>Background and purpose of the meeting</a:t>
            </a:r>
            <a:br>
              <a:rPr lang="en-GB" sz="2600" dirty="0"/>
            </a:br>
            <a:r>
              <a:rPr lang="en-GB" sz="2600" i="1" dirty="0"/>
              <a:t>Duration: 15 minutes</a:t>
            </a:r>
            <a:endParaRPr lang="en-GB" sz="2600" dirty="0"/>
          </a:p>
          <a:p>
            <a:pPr marL="285750" indent="-285750">
              <a:buFont typeface="Arial" panose="020B0604020202020204" pitchFamily="34" charset="0"/>
              <a:buChar char="•"/>
            </a:pPr>
            <a:r>
              <a:rPr lang="en-GB" sz="2600" b="1" dirty="0"/>
              <a:t>Presentations by the Environment Agency, North Yorkshire Council and Yorkshire Water</a:t>
            </a:r>
            <a:br>
              <a:rPr lang="en-GB" sz="2600" dirty="0"/>
            </a:br>
            <a:r>
              <a:rPr lang="en-GB" sz="2600" i="1" dirty="0"/>
              <a:t>Duration: 30 minutes</a:t>
            </a:r>
            <a:endParaRPr lang="en-GB" sz="2600" dirty="0"/>
          </a:p>
          <a:p>
            <a:pPr marL="285750" indent="-285750">
              <a:buFont typeface="Arial" panose="020B0604020202020204" pitchFamily="34" charset="0"/>
              <a:buChar char="•"/>
            </a:pPr>
            <a:r>
              <a:rPr lang="en-GB" sz="2600" b="1" dirty="0"/>
              <a:t>Panel Responses to Pre-Submitted Questions</a:t>
            </a:r>
            <a:br>
              <a:rPr lang="en-GB" sz="2600" dirty="0"/>
            </a:br>
            <a:r>
              <a:rPr lang="en-GB" sz="2600" i="1" dirty="0"/>
              <a:t>Duration: 45 minutes</a:t>
            </a:r>
            <a:endParaRPr lang="en-GB" sz="2600" dirty="0"/>
          </a:p>
          <a:p>
            <a:pPr marL="285750" indent="-285750">
              <a:buFont typeface="Arial" panose="020B0604020202020204" pitchFamily="34" charset="0"/>
              <a:buChar char="•"/>
            </a:pPr>
            <a:r>
              <a:rPr lang="en-GB" sz="2600" b="1" dirty="0"/>
              <a:t>Open Public Comments and Questions</a:t>
            </a:r>
            <a:br>
              <a:rPr lang="en-GB" sz="2600" dirty="0"/>
            </a:br>
            <a:r>
              <a:rPr lang="en-GB" sz="2600" i="1" dirty="0"/>
              <a:t>Duration: 15 minutes</a:t>
            </a:r>
            <a:endParaRPr lang="en-GB" sz="2600" dirty="0"/>
          </a:p>
          <a:p>
            <a:pPr lvl="1"/>
            <a:r>
              <a:rPr lang="en-GB" dirty="0"/>
              <a:t>						          *Timings are approximate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47418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16A0-97D4-C8D7-E93A-740F5DD6BBA9}"/>
              </a:ext>
            </a:extLst>
          </p:cNvPr>
          <p:cNvSpPr>
            <a:spLocks noGrp="1"/>
          </p:cNvSpPr>
          <p:nvPr>
            <p:ph type="title"/>
          </p:nvPr>
        </p:nvSpPr>
        <p:spPr>
          <a:xfrm>
            <a:off x="464573" y="361950"/>
            <a:ext cx="10515600" cy="1085850"/>
          </a:xfrm>
        </p:spPr>
        <p:txBody>
          <a:bodyPr>
            <a:normAutofit/>
          </a:bodyPr>
          <a:lstStyle/>
          <a:p>
            <a:r>
              <a:rPr lang="en-GB" dirty="0"/>
              <a:t>Private Water Supplies</a:t>
            </a:r>
          </a:p>
        </p:txBody>
      </p:sp>
      <p:sp>
        <p:nvSpPr>
          <p:cNvPr id="3" name="Content Placeholder 2">
            <a:extLst>
              <a:ext uri="{FF2B5EF4-FFF2-40B4-BE49-F238E27FC236}">
                <a16:creationId xmlns:a16="http://schemas.microsoft.com/office/drawing/2014/main" id="{BC9DA555-D95E-B27F-3EA1-90D58928FF78}"/>
              </a:ext>
            </a:extLst>
          </p:cNvPr>
          <p:cNvSpPr>
            <a:spLocks noGrp="1"/>
          </p:cNvSpPr>
          <p:nvPr>
            <p:ph idx="1"/>
          </p:nvPr>
        </p:nvSpPr>
        <p:spPr>
          <a:xfrm>
            <a:off x="340747" y="1276350"/>
            <a:ext cx="11386679" cy="5219700"/>
          </a:xfrm>
        </p:spPr>
        <p:txBody>
          <a:bodyPr>
            <a:normAutofit fontScale="62500" lnSpcReduction="20000"/>
          </a:bodyPr>
          <a:lstStyle/>
          <a:p>
            <a:pPr>
              <a:lnSpc>
                <a:spcPct val="120000"/>
              </a:lnSpc>
              <a:spcBef>
                <a:spcPts val="0"/>
              </a:spcBef>
            </a:pPr>
            <a:r>
              <a:rPr lang="en-GB" dirty="0">
                <a:solidFill>
                  <a:srgbClr val="002060"/>
                </a:solidFill>
              </a:rPr>
              <a:t>In 2007 the Drinking Water Inspectorate (DWI) first provided PFAS guidance to water companies and local authorities responsible for private water supplies.</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In 2021 updated guidance recommended a value of 0.1 micrograms per litre (µg/L) for PFAS for all drinking water. </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Water companies and private water supplies assessed to have potential PFAS contamination are required to be monitor for 48 individual PFAS chemicals. Where the sum of all the 48 PFAS chemicals assessed is greater than 0.1 micrograms this must be reported to the DWI as a water quality event and all necessary actions to reduce concentrations below this value must be taken. </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The 0.1 micrograms per litre (µg/L) level is currently assessed (DWI) to be robust with an appropriate margin to ensure drinking water is safe.</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Due to the wide range of PFAS sources entering the environment, and the persistence of the substances, the DWI recommended that local authorities assess the potential for the presence of PFAS when conducting risk assessments of private water supplies. </a:t>
            </a:r>
          </a:p>
          <a:p>
            <a:endParaRPr lang="en-GB" dirty="0"/>
          </a:p>
        </p:txBody>
      </p:sp>
    </p:spTree>
    <p:extLst>
      <p:ext uri="{BB962C8B-B14F-4D97-AF65-F5344CB8AC3E}">
        <p14:creationId xmlns:p14="http://schemas.microsoft.com/office/powerpoint/2010/main" val="330892911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16A0-97D4-C8D7-E93A-740F5DD6BBA9}"/>
              </a:ext>
            </a:extLst>
          </p:cNvPr>
          <p:cNvSpPr>
            <a:spLocks noGrp="1"/>
          </p:cNvSpPr>
          <p:nvPr>
            <p:ph type="title"/>
          </p:nvPr>
        </p:nvSpPr>
        <p:spPr>
          <a:xfrm>
            <a:off x="464573" y="361950"/>
            <a:ext cx="10515600" cy="1085850"/>
          </a:xfrm>
        </p:spPr>
        <p:txBody>
          <a:bodyPr>
            <a:normAutofit/>
          </a:bodyPr>
          <a:lstStyle/>
          <a:p>
            <a:r>
              <a:rPr lang="en-GB" dirty="0"/>
              <a:t>Private Water Supplies</a:t>
            </a:r>
          </a:p>
        </p:txBody>
      </p:sp>
      <p:sp>
        <p:nvSpPr>
          <p:cNvPr id="3" name="Content Placeholder 2">
            <a:extLst>
              <a:ext uri="{FF2B5EF4-FFF2-40B4-BE49-F238E27FC236}">
                <a16:creationId xmlns:a16="http://schemas.microsoft.com/office/drawing/2014/main" id="{BC9DA555-D95E-B27F-3EA1-90D58928FF78}"/>
              </a:ext>
            </a:extLst>
          </p:cNvPr>
          <p:cNvSpPr>
            <a:spLocks noGrp="1"/>
          </p:cNvSpPr>
          <p:nvPr>
            <p:ph idx="1"/>
          </p:nvPr>
        </p:nvSpPr>
        <p:spPr>
          <a:xfrm>
            <a:off x="340747" y="1371600"/>
            <a:ext cx="11386679" cy="5124450"/>
          </a:xfrm>
        </p:spPr>
        <p:txBody>
          <a:bodyPr>
            <a:normAutofit fontScale="77500" lnSpcReduction="20000"/>
          </a:bodyPr>
          <a:lstStyle/>
          <a:p>
            <a:pPr>
              <a:lnSpc>
                <a:spcPct val="120000"/>
              </a:lnSpc>
              <a:spcBef>
                <a:spcPts val="0"/>
              </a:spcBef>
            </a:pPr>
            <a:r>
              <a:rPr lang="en-GB" dirty="0">
                <a:solidFill>
                  <a:srgbClr val="002060"/>
                </a:solidFill>
              </a:rPr>
              <a:t>In 2024 NYC instigated a PFAS monitoring program for the Private Water Supplies at Riverside Caravan Park and Bentham Golf Club. </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Regular sampling is being undertaken - three times a year.</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The sampling and analysis is carried out by an approved and accredited laboratory and results have clearly and consistently demonstrated that PFAS is not present in either supply. The total concentration for the 48 PFAS chemicals has been repeatedly reported as zero.</a:t>
            </a:r>
          </a:p>
          <a:p>
            <a:pPr>
              <a:lnSpc>
                <a:spcPct val="120000"/>
              </a:lnSpc>
              <a:spcBef>
                <a:spcPts val="0"/>
              </a:spcBef>
            </a:pPr>
            <a:r>
              <a:rPr lang="en-GB" dirty="0">
                <a:solidFill>
                  <a:srgbClr val="002060"/>
                </a:solidFill>
              </a:rPr>
              <a:t> </a:t>
            </a:r>
          </a:p>
          <a:p>
            <a:pPr>
              <a:lnSpc>
                <a:spcPct val="120000"/>
              </a:lnSpc>
              <a:spcBef>
                <a:spcPts val="0"/>
              </a:spcBef>
            </a:pPr>
            <a:r>
              <a:rPr lang="en-GB" dirty="0">
                <a:solidFill>
                  <a:srgbClr val="002060"/>
                </a:solidFill>
              </a:rPr>
              <a:t>NYC will continue to monitor the PWS at Riverside Caravan Park and Bentham Golf Club for PFAS as a precaution.</a:t>
            </a:r>
          </a:p>
          <a:p>
            <a:pPr>
              <a:lnSpc>
                <a:spcPct val="120000"/>
              </a:lnSpc>
              <a:spcBef>
                <a:spcPts val="0"/>
              </a:spcBef>
            </a:pPr>
            <a:endParaRPr lang="en-GB" dirty="0">
              <a:solidFill>
                <a:srgbClr val="002060"/>
              </a:solidFill>
            </a:endParaRPr>
          </a:p>
          <a:p>
            <a:pPr>
              <a:lnSpc>
                <a:spcPct val="120000"/>
              </a:lnSpc>
              <a:spcBef>
                <a:spcPts val="0"/>
              </a:spcBef>
            </a:pPr>
            <a:r>
              <a:rPr lang="en-GB" dirty="0">
                <a:solidFill>
                  <a:srgbClr val="002060"/>
                </a:solidFill>
              </a:rPr>
              <a:t>There are no other PWS within a 5km of Angus Fire (as far as the Council </a:t>
            </a:r>
          </a:p>
          <a:p>
            <a:pPr>
              <a:lnSpc>
                <a:spcPct val="120000"/>
              </a:lnSpc>
              <a:spcBef>
                <a:spcPts val="0"/>
              </a:spcBef>
            </a:pPr>
            <a:r>
              <a:rPr lang="en-GB" dirty="0">
                <a:solidFill>
                  <a:srgbClr val="002060"/>
                </a:solidFill>
              </a:rPr>
              <a:t>knows following research).</a:t>
            </a:r>
          </a:p>
          <a:p>
            <a:endParaRPr lang="en-GB" dirty="0"/>
          </a:p>
        </p:txBody>
      </p:sp>
    </p:spTree>
    <p:extLst>
      <p:ext uri="{BB962C8B-B14F-4D97-AF65-F5344CB8AC3E}">
        <p14:creationId xmlns:p14="http://schemas.microsoft.com/office/powerpoint/2010/main" val="64882065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Yorkshire Water</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Tree>
    <p:extLst>
      <p:ext uri="{BB962C8B-B14F-4D97-AF65-F5344CB8AC3E}">
        <p14:creationId xmlns:p14="http://schemas.microsoft.com/office/powerpoint/2010/main" val="1271735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Statements received from</a:t>
            </a:r>
          </a:p>
        </p:txBody>
      </p:sp>
      <p:sp>
        <p:nvSpPr>
          <p:cNvPr id="4" name="TextBox 3">
            <a:extLst>
              <a:ext uri="{FF2B5EF4-FFF2-40B4-BE49-F238E27FC236}">
                <a16:creationId xmlns:a16="http://schemas.microsoft.com/office/drawing/2014/main" id="{49C1AB3C-19E3-367A-DF6A-20139212E2D5}"/>
              </a:ext>
            </a:extLst>
          </p:cNvPr>
          <p:cNvSpPr txBox="1"/>
          <p:nvPr/>
        </p:nvSpPr>
        <p:spPr>
          <a:xfrm>
            <a:off x="268014" y="1187670"/>
            <a:ext cx="11177751" cy="7448193"/>
          </a:xfrm>
          <a:prstGeom prst="rect">
            <a:avLst/>
          </a:prstGeom>
          <a:noFill/>
        </p:spPr>
        <p:txBody>
          <a:bodyPr wrap="square" rtlCol="0">
            <a:spAutoFit/>
          </a:bodyPr>
          <a:lstStyle/>
          <a:p>
            <a:pPr marL="285750" indent="-285750">
              <a:buFont typeface="Arial" panose="020B0604020202020204" pitchFamily="34" charset="0"/>
              <a:buChar char="•"/>
            </a:pPr>
            <a:r>
              <a:rPr lang="en-GB" sz="2600" b="1" dirty="0"/>
              <a:t>United Utilities</a:t>
            </a:r>
          </a:p>
          <a:p>
            <a:r>
              <a:rPr lang="en-GB" sz="2400" i="1" dirty="0"/>
              <a:t>We are sorry that we are unable to attend your meeting this evening. Unfortunately, the people from United Utilities best placed to join you are unavailable tonight so thank you for the opportunity to provide a statement and sharing it in the meeting. </a:t>
            </a:r>
            <a:endParaRPr lang="en-GB" sz="2400" dirty="0"/>
          </a:p>
          <a:p>
            <a:r>
              <a:rPr lang="en-GB" sz="2400" i="1" dirty="0"/>
              <a:t> </a:t>
            </a:r>
            <a:endParaRPr lang="en-GB" sz="2400" dirty="0"/>
          </a:p>
          <a:p>
            <a:r>
              <a:rPr lang="en-GB" sz="2400" i="1" dirty="0"/>
              <a:t>We hold the same view as everyone in the room that we want to see improvements in river water quality. We know how important that is to local people who treasure their waterways, whether that is because they use the water, walk by it, or take great pleasure from how nature thrives around good quality waterbodies.</a:t>
            </a:r>
            <a:endParaRPr lang="en-GB" sz="2400" dirty="0"/>
          </a:p>
          <a:p>
            <a:r>
              <a:rPr lang="en-GB" sz="2400" i="1" dirty="0"/>
              <a:t> </a:t>
            </a:r>
            <a:endParaRPr lang="en-GB" sz="2400" dirty="0"/>
          </a:p>
          <a:p>
            <a:r>
              <a:rPr lang="en-GB" sz="2400" i="1" dirty="0"/>
              <a:t>Last year, we completed a half million-pound project at Low Bentham wastewater treatment works to install new treatment and increase storage to reduce spills into the river Wenning. We similarly introduced additional storage and treatment at Wray. These are already making a difference.</a:t>
            </a:r>
            <a:endParaRPr lang="en-GB" sz="2400" dirty="0"/>
          </a:p>
          <a:p>
            <a:endParaRPr lang="en-GB" sz="2600" b="1" dirty="0"/>
          </a:p>
          <a:p>
            <a:endParaRPr lang="en-GB" sz="2600" b="1" dirty="0"/>
          </a:p>
          <a:p>
            <a:pPr marL="742950" lvl="1" indent="-285750">
              <a:buFont typeface="Arial" panose="020B0604020202020204" pitchFamily="34" charset="0"/>
              <a:buChar char="•"/>
            </a:pPr>
            <a:endParaRPr lang="en-GB" sz="2600" b="1" dirty="0"/>
          </a:p>
          <a:p>
            <a:pPr lvl="1"/>
            <a:endParaRPr lang="en-GB" sz="2600" b="1" dirty="0"/>
          </a:p>
          <a:p>
            <a:pPr lvl="1"/>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5258099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DAB324C-3B4E-D986-3BD0-200E4EFD35F6}"/>
              </a:ext>
            </a:extLst>
          </p:cNvPr>
          <p:cNvSpPr txBox="1"/>
          <p:nvPr/>
        </p:nvSpPr>
        <p:spPr>
          <a:xfrm>
            <a:off x="325821" y="320102"/>
            <a:ext cx="11077903" cy="6120202"/>
          </a:xfrm>
          <a:prstGeom prst="rect">
            <a:avLst/>
          </a:prstGeom>
          <a:noFill/>
        </p:spPr>
        <p:txBody>
          <a:bodyPr wrap="square">
            <a:spAutoFit/>
          </a:bodyPr>
          <a:lstStyle/>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We have now started to deliver our latest five-year business plan which runs from 2025 to 2030. We are embarking on an historic level of investment which we will see us protect and enhance over 500 kilometres of rivers across the North West and reduce spills from storms overflows over the decade to 2030 by 60%.</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In the River Wenning catchment, we are spending around £27 million across several projects at our wastewater treatment works to increase the amount of water we can store when it rains heavily, so reducing the number of spills into the Wenning and improving its water quality. The details are as follows:</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At High Bentham wastewater treatment works, we are building two new storage tanks. Their size will take into account planned development in the local catchment.</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At Low Bentham and Wray wastewater treatment works, we will further increase storage to reduce spills, building on the work recently undertaken.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89171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EA34E7-5E2B-E003-E65A-A8C0FB486DBE}"/>
              </a:ext>
            </a:extLst>
          </p:cNvPr>
          <p:cNvSpPr txBox="1"/>
          <p:nvPr/>
        </p:nvSpPr>
        <p:spPr>
          <a:xfrm>
            <a:off x="325821" y="120624"/>
            <a:ext cx="11477296" cy="6617966"/>
          </a:xfrm>
          <a:prstGeom prst="rect">
            <a:avLst/>
          </a:prstGeom>
          <a:noFill/>
        </p:spPr>
        <p:txBody>
          <a:bodyPr wrap="square">
            <a:spAutoFit/>
          </a:bodyPr>
          <a:lstStyle/>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We hope this offers reassurance that we are taking action to protect water quality in the River Wenning by reducing the frequency of spills from storm overflows.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endParaRPr lang="en-GB" sz="2400" i="1"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When it comes to PFAS, our wastewater treatment works receive PFAS through domestic sewage, trade effluent from industrial processes and from materials containing PFAS such as surface water run-off and </a:t>
            </a:r>
            <a:r>
              <a:rPr lang="en-GB" sz="2400" i="1" kern="100" dirty="0" err="1">
                <a:effectLst/>
                <a:latin typeface="Calibri" panose="020F0502020204030204" pitchFamily="34" charset="0"/>
                <a:ea typeface="Calibri" panose="020F0502020204030204" pitchFamily="34" charset="0"/>
                <a:cs typeface="Times New Roman" panose="02020603050405020304" pitchFamily="18" charset="0"/>
              </a:rPr>
              <a:t>tankered</a:t>
            </a: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 waste. Our treatment works have not been designed to remove PFAS and currently there is no effective technological solution for PFAS removal from wastewater.</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There is a current lack of regulation or guidance for PFAS in wastewater, trade effluent and </a:t>
            </a:r>
            <a:r>
              <a:rPr lang="en-GB" sz="2400" i="1" kern="100" dirty="0" err="1">
                <a:effectLst/>
                <a:latin typeface="Calibri" panose="020F0502020204030204" pitchFamily="34" charset="0"/>
                <a:ea typeface="Calibri" panose="020F0502020204030204" pitchFamily="34" charset="0"/>
                <a:cs typeface="Times New Roman" panose="02020603050405020304" pitchFamily="18" charset="0"/>
              </a:rPr>
              <a:t>tankered</a:t>
            </a: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 waste and no consistent standard for detecting and measuring PFAS.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400" i="1" kern="100" dirty="0">
                <a:effectLst/>
                <a:latin typeface="Calibri" panose="020F0502020204030204" pitchFamily="34" charset="0"/>
                <a:ea typeface="Calibri" panose="020F0502020204030204" pitchFamily="34" charset="0"/>
                <a:cs typeface="Times New Roman" panose="02020603050405020304" pitchFamily="18" charset="0"/>
              </a:rPr>
              <a:t>PFOS is the only member of the PFAS family that has an Environmental Quality Standard (EQS) set under the Water Framework Directive Regulations. This is a set concentration in water bodies to protect human and environmental health.</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46106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28A7B3-CCC5-6258-8F9F-67EBB5D91FE1}"/>
              </a:ext>
            </a:extLst>
          </p:cNvPr>
          <p:cNvSpPr txBox="1"/>
          <p:nvPr/>
        </p:nvSpPr>
        <p:spPr>
          <a:xfrm>
            <a:off x="304800" y="185465"/>
            <a:ext cx="11582400" cy="6283130"/>
          </a:xfrm>
          <a:prstGeom prst="rect">
            <a:avLst/>
          </a:prstGeom>
          <a:noFill/>
        </p:spPr>
        <p:txBody>
          <a:bodyPr wrap="square">
            <a:spAutoFit/>
          </a:bodyPr>
          <a:lstStyle/>
          <a:p>
            <a:pPr>
              <a:lnSpc>
                <a:spcPct val="107000"/>
              </a:lnSpc>
              <a:spcAft>
                <a:spcPts val="800"/>
              </a:spcAft>
              <a:buNone/>
            </a:pPr>
            <a:r>
              <a:rPr lang="en-GB" sz="2200" i="1" kern="100" dirty="0">
                <a:effectLst/>
                <a:latin typeface="Calibri" panose="020F0502020204030204" pitchFamily="34" charset="0"/>
                <a:ea typeface="Calibri" panose="020F0502020204030204" pitchFamily="34" charset="0"/>
                <a:cs typeface="Times New Roman" panose="02020603050405020304" pitchFamily="18" charset="0"/>
              </a:rPr>
              <a:t>Over the last decade, we have been sampling a selection of our sites to understand the concentrations of PFOS in the effluent. This will continue as part of an expanded sampling programme under the Water Industry National Environment Programme with the expectation there will be no deterioration from the current baseline at these selected sites. This will include sampling in the sewer network to understand inputs from industrial use and from contaminated surface water to help identify how we can reduce concentrations entering our sewerage network.</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2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200" i="1" kern="100" dirty="0">
                <a:effectLst/>
                <a:latin typeface="Calibri" panose="020F0502020204030204" pitchFamily="34" charset="0"/>
                <a:ea typeface="Calibri" panose="020F0502020204030204" pitchFamily="34" charset="0"/>
                <a:cs typeface="Times New Roman" panose="02020603050405020304" pitchFamily="18" charset="0"/>
              </a:rPr>
              <a:t>We are collaborating with partners to bring about research into technologies and guidance to treat at source. We support the implementation of science based environmental water quality standards for PFAS through the polluter pays principle. Extra costs should not be borne by water companies and their customers. Through the sector’s Chemicals Investigation Programme (CIP4), we will take part in research to build further knowledge and understanding of PFAS at wastewater treatment works.</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n-GB" sz="22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200" i="1" kern="100" dirty="0">
                <a:effectLst/>
                <a:latin typeface="Calibri" panose="020F0502020204030204" pitchFamily="34" charset="0"/>
                <a:ea typeface="Calibri" panose="020F0502020204030204" pitchFamily="34" charset="0"/>
                <a:cs typeface="Times New Roman" panose="02020603050405020304" pitchFamily="18" charset="0"/>
              </a:rPr>
              <a:t>Tackling PFAS is an emerging concern and we understand why people are keen to know more. At United Utilities, we are working hard to improve our understanding and to engage with policy makers so that the right interventions can be found to tackle this important issue.”</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9815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Pre-submitted Questions</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Tree>
    <p:extLst>
      <p:ext uri="{BB962C8B-B14F-4D97-AF65-F5344CB8AC3E}">
        <p14:creationId xmlns:p14="http://schemas.microsoft.com/office/powerpoint/2010/main" val="3348141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Follow up Questions</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5940088"/>
          </a:xfrm>
          <a:prstGeom prst="rect">
            <a:avLst/>
          </a:prstGeom>
          <a:noFill/>
        </p:spPr>
        <p:txBody>
          <a:bodyPr wrap="square" rtlCol="0">
            <a:spAutoFit/>
          </a:bodyPr>
          <a:lstStyle/>
          <a:p>
            <a:pPr lvl="1"/>
            <a:r>
              <a:rPr lang="en-GB" sz="2600" dirty="0"/>
              <a:t>Opportunity for open questions to be asked.</a:t>
            </a:r>
          </a:p>
          <a:p>
            <a:pPr lvl="1"/>
            <a:endParaRPr lang="en-GB" sz="2600" dirty="0"/>
          </a:p>
          <a:p>
            <a:pPr lvl="1"/>
            <a:r>
              <a:rPr lang="en-GB" sz="2600" dirty="0"/>
              <a:t>Please be aware that the answer may not be immediately available. In such cases, we will ensure the question is noted and a response provided at a later time</a:t>
            </a:r>
            <a:r>
              <a:rPr lang="en-GB" sz="2400" dirty="0"/>
              <a:t>.</a:t>
            </a:r>
          </a:p>
          <a:p>
            <a:pPr lvl="1"/>
            <a:endParaRPr lang="en-GB" sz="2400" dirty="0"/>
          </a:p>
          <a:p>
            <a:pPr lvl="1"/>
            <a:r>
              <a:rPr lang="en-GB" sz="2600" dirty="0"/>
              <a:t>In some circumstances it may not be possible to answer the question.</a:t>
            </a:r>
          </a:p>
          <a:p>
            <a:pPr lvl="1"/>
            <a:endParaRPr lang="en-GB" sz="2600" dirty="0"/>
          </a:p>
          <a:p>
            <a:pPr lvl="1"/>
            <a:r>
              <a:rPr lang="en-GB" sz="2600" dirty="0"/>
              <a:t>We have a roving microphone, please wait for it to arrive so</a:t>
            </a:r>
          </a:p>
          <a:p>
            <a:pPr lvl="1"/>
            <a:r>
              <a:rPr lang="en-GB" sz="2600" dirty="0"/>
              <a:t>everyone can hear your question.</a:t>
            </a:r>
          </a:p>
          <a:p>
            <a:pPr lvl="1"/>
            <a:endParaRPr lang="en-GB" sz="2600" dirty="0"/>
          </a:p>
          <a:p>
            <a:pPr lvl="1"/>
            <a:r>
              <a:rPr lang="en-GB" sz="2600" dirty="0"/>
              <a:t>We will take questions in turn from different members of the </a:t>
            </a:r>
          </a:p>
          <a:p>
            <a:pPr lvl="1"/>
            <a:r>
              <a:rPr lang="en-GB" sz="2600" dirty="0"/>
              <a:t>community, to give as many different people the chance to ask </a:t>
            </a:r>
          </a:p>
          <a:p>
            <a:pPr lvl="1"/>
            <a:r>
              <a:rPr lang="en-GB" sz="2600" dirty="0"/>
              <a:t>their question.</a:t>
            </a: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892046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fade">
                                      <p:cBhvr>
                                        <p:cTn id="24" dur="500"/>
                                        <p:tgtEl>
                                          <p:spTgt spid="4">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animEffect transition="in" filter="fade">
                                      <p:cBhvr>
                                        <p:cTn id="29" dur="500"/>
                                        <p:tgtEl>
                                          <p:spTgt spid="4">
                                            <p:txEl>
                                              <p:pRg st="9" end="9"/>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C088-6F56-657A-1D5F-25157614975B}"/>
              </a:ext>
            </a:extLst>
          </p:cNvPr>
          <p:cNvSpPr>
            <a:spLocks noGrp="1"/>
          </p:cNvSpPr>
          <p:nvPr>
            <p:ph type="ctrTitle"/>
          </p:nvPr>
        </p:nvSpPr>
        <p:spPr>
          <a:xfrm>
            <a:off x="1446090" y="322774"/>
            <a:ext cx="9228083" cy="2479675"/>
          </a:xfrm>
        </p:spPr>
        <p:txBody>
          <a:bodyPr>
            <a:normAutofit/>
          </a:bodyPr>
          <a:lstStyle/>
          <a:p>
            <a:r>
              <a:rPr lang="en-GB" b="1" dirty="0">
                <a:latin typeface="+mn-lt"/>
              </a:rPr>
              <a:t>PFAS and Environmental Concerns Public Meeting</a:t>
            </a:r>
          </a:p>
        </p:txBody>
      </p:sp>
      <p:sp>
        <p:nvSpPr>
          <p:cNvPr id="3" name="Subtitle 2">
            <a:extLst>
              <a:ext uri="{FF2B5EF4-FFF2-40B4-BE49-F238E27FC236}">
                <a16:creationId xmlns:a16="http://schemas.microsoft.com/office/drawing/2014/main" id="{12C3BCC3-57CF-F6A8-3BE6-C7921AC729FF}"/>
              </a:ext>
            </a:extLst>
          </p:cNvPr>
          <p:cNvSpPr>
            <a:spLocks noGrp="1"/>
          </p:cNvSpPr>
          <p:nvPr>
            <p:ph type="subTitle" idx="1"/>
          </p:nvPr>
        </p:nvSpPr>
        <p:spPr>
          <a:xfrm>
            <a:off x="2308564" y="3945841"/>
            <a:ext cx="9144000" cy="2705395"/>
          </a:xfrm>
        </p:spPr>
        <p:txBody>
          <a:bodyPr>
            <a:normAutofit/>
          </a:bodyPr>
          <a:lstStyle/>
          <a:p>
            <a:r>
              <a:rPr lang="en-GB" sz="4000" dirty="0"/>
              <a:t>Tuesday 17</a:t>
            </a:r>
            <a:r>
              <a:rPr lang="en-GB" sz="4000" baseline="30000" dirty="0"/>
              <a:t>th</a:t>
            </a:r>
            <a:r>
              <a:rPr lang="en-GB" sz="4000" dirty="0"/>
              <a:t> June 2025</a:t>
            </a:r>
          </a:p>
          <a:p>
            <a:r>
              <a:rPr lang="en-GB" sz="4000" dirty="0"/>
              <a:t>17:30 – 19:30</a:t>
            </a:r>
          </a:p>
          <a:p>
            <a:endParaRPr lang="en-GB" sz="4000" dirty="0"/>
          </a:p>
          <a:p>
            <a:r>
              <a:rPr lang="en-GB" sz="4000" dirty="0"/>
              <a:t>Thank you for your attendance. </a:t>
            </a:r>
          </a:p>
        </p:txBody>
      </p:sp>
      <p:pic>
        <p:nvPicPr>
          <p:cNvPr id="4" name="Picture 3">
            <a:extLst>
              <a:ext uri="{FF2B5EF4-FFF2-40B4-BE49-F238E27FC236}">
                <a16:creationId xmlns:a16="http://schemas.microsoft.com/office/drawing/2014/main" id="{DE99942A-9E41-32C4-4655-B12C466423E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2717" y="3739055"/>
            <a:ext cx="2805999" cy="2775164"/>
          </a:xfrm>
          <a:prstGeom prst="rect">
            <a:avLst/>
          </a:prstGeom>
          <a:noFill/>
          <a:ln>
            <a:noFill/>
          </a:ln>
        </p:spPr>
      </p:pic>
    </p:spTree>
    <p:extLst>
      <p:ext uri="{BB962C8B-B14F-4D97-AF65-F5344CB8AC3E}">
        <p14:creationId xmlns:p14="http://schemas.microsoft.com/office/powerpoint/2010/main" val="3346933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Panellists:</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956441" y="1187670"/>
            <a:ext cx="9827173" cy="7201972"/>
          </a:xfrm>
          <a:prstGeom prst="rect">
            <a:avLst/>
          </a:prstGeom>
          <a:noFill/>
        </p:spPr>
        <p:txBody>
          <a:bodyPr wrap="square" rtlCol="0">
            <a:spAutoFit/>
          </a:bodyPr>
          <a:lstStyle/>
          <a:p>
            <a:pPr marL="285750" indent="-285750">
              <a:buFont typeface="Arial" panose="020B0604020202020204" pitchFamily="34" charset="0"/>
              <a:buChar char="•"/>
            </a:pPr>
            <a:r>
              <a:rPr lang="en-GB" sz="2600" b="1" dirty="0"/>
              <a:t>Environment Agency</a:t>
            </a:r>
          </a:p>
          <a:p>
            <a:pPr marL="742950" lvl="1" indent="-285750">
              <a:buFont typeface="Arial" panose="020B0604020202020204" pitchFamily="34" charset="0"/>
              <a:buChar char="•"/>
            </a:pPr>
            <a:r>
              <a:rPr lang="en-GB" sz="2600" dirty="0"/>
              <a:t>John Neville</a:t>
            </a:r>
          </a:p>
          <a:p>
            <a:pPr lvl="1"/>
            <a:endParaRPr lang="en-GB" sz="2600" dirty="0"/>
          </a:p>
          <a:p>
            <a:pPr marL="285750" indent="-285750">
              <a:buFont typeface="Arial" panose="020B0604020202020204" pitchFamily="34" charset="0"/>
              <a:buChar char="•"/>
            </a:pPr>
            <a:r>
              <a:rPr lang="en-GB" sz="2600" b="1" dirty="0"/>
              <a:t>North Yorkshire Council</a:t>
            </a:r>
          </a:p>
          <a:p>
            <a:pPr marL="742950" lvl="1" indent="-285750">
              <a:buFont typeface="Arial" panose="020B0604020202020204" pitchFamily="34" charset="0"/>
              <a:buChar char="•"/>
            </a:pPr>
            <a:r>
              <a:rPr lang="en-GB" sz="2600" dirty="0"/>
              <a:t>Vikki Flowers – </a:t>
            </a:r>
            <a:r>
              <a:rPr lang="en-GB" sz="2800" dirty="0"/>
              <a:t>Head of Environmental Protection</a:t>
            </a:r>
            <a:endParaRPr lang="en-GB" sz="2600" dirty="0"/>
          </a:p>
          <a:p>
            <a:pPr marL="742950" lvl="1" indent="-285750">
              <a:buFont typeface="Arial" panose="020B0604020202020204" pitchFamily="34" charset="0"/>
              <a:buChar char="•"/>
            </a:pPr>
            <a:r>
              <a:rPr lang="en-GB" sz="2600" dirty="0"/>
              <a:t>Dr Kevin </a:t>
            </a:r>
            <a:r>
              <a:rPr lang="en-GB" sz="2600" dirty="0" err="1"/>
              <a:t>Carr</a:t>
            </a:r>
            <a:r>
              <a:rPr lang="en-GB" sz="2600" dirty="0"/>
              <a:t> – </a:t>
            </a:r>
            <a:r>
              <a:rPr lang="en-GB" sz="2800" dirty="0"/>
              <a:t>Scientific Team Manager</a:t>
            </a:r>
            <a:endParaRPr lang="en-GB" sz="2600" dirty="0"/>
          </a:p>
          <a:p>
            <a:pPr marL="742950" lvl="1" indent="-285750">
              <a:buFont typeface="Arial" panose="020B0604020202020204" pitchFamily="34" charset="0"/>
              <a:buChar char="•"/>
            </a:pPr>
            <a:r>
              <a:rPr lang="en-GB" sz="2600" dirty="0"/>
              <a:t>Callum McKeon – </a:t>
            </a:r>
            <a:r>
              <a:rPr lang="en-GB" sz="2800" dirty="0"/>
              <a:t>Assistant Director of Regulatory &amp; Harbour Services, Registration, Bereavement, Coroners Service</a:t>
            </a:r>
            <a:endParaRPr lang="en-GB" sz="2600" dirty="0"/>
          </a:p>
          <a:p>
            <a:pPr marL="285750" indent="-285750">
              <a:buFont typeface="Arial" panose="020B0604020202020204" pitchFamily="34" charset="0"/>
              <a:buChar char="•"/>
            </a:pPr>
            <a:endParaRPr lang="en-GB" sz="2600" b="1" dirty="0"/>
          </a:p>
          <a:p>
            <a:pPr marL="285750" indent="-285750">
              <a:buFont typeface="Arial" panose="020B0604020202020204" pitchFamily="34" charset="0"/>
              <a:buChar char="•"/>
            </a:pPr>
            <a:r>
              <a:rPr lang="en-GB" sz="2600" b="1" dirty="0"/>
              <a:t>Yorkshire Water</a:t>
            </a:r>
          </a:p>
          <a:p>
            <a:pPr marL="742950" lvl="1" indent="-285750">
              <a:buFont typeface="Arial" panose="020B0604020202020204" pitchFamily="34" charset="0"/>
              <a:buChar char="•"/>
            </a:pPr>
            <a:r>
              <a:rPr lang="en-GB" sz="2600" dirty="0"/>
              <a:t>Sarah Robinson – </a:t>
            </a:r>
            <a:r>
              <a:rPr lang="en-GB" sz="2800" dirty="0"/>
              <a:t>Corporate affairs manager</a:t>
            </a:r>
            <a:endParaRPr lang="en-GB" sz="2600" dirty="0"/>
          </a:p>
          <a:p>
            <a:pPr marL="742950" lvl="1" indent="-285750">
              <a:buFont typeface="Arial" panose="020B0604020202020204" pitchFamily="34" charset="0"/>
              <a:buChar char="•"/>
            </a:pPr>
            <a:r>
              <a:rPr lang="en-GB" sz="2600" dirty="0"/>
              <a:t>Luke Montgomery – Head of Water Quality</a:t>
            </a:r>
          </a:p>
          <a:p>
            <a:pPr lvl="1"/>
            <a:endParaRPr lang="en-GB" sz="2600" dirty="0"/>
          </a:p>
          <a:p>
            <a:endParaRPr lang="en-GB" sz="2600" b="1" dirty="0"/>
          </a:p>
          <a:p>
            <a:pPr marL="742950" lvl="1" indent="-285750">
              <a:buFont typeface="Arial" panose="020B0604020202020204" pitchFamily="34" charset="0"/>
              <a:buChar char="•"/>
            </a:pPr>
            <a:endParaRPr lang="en-GB" sz="2600" b="1" dirty="0"/>
          </a:p>
          <a:p>
            <a:pPr lvl="1"/>
            <a:endParaRPr lang="en-GB" sz="2600" b="1" dirty="0"/>
          </a:p>
          <a:p>
            <a:pPr lvl="1"/>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125145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fade">
                                      <p:cBhvr>
                                        <p:cTn id="23" dur="500"/>
                                        <p:tgtEl>
                                          <p:spTgt spid="4">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500"/>
                                        <p:tgtEl>
                                          <p:spTgt spid="4">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Effect transition="in" filter="fade">
                                      <p:cBhvr>
                                        <p:cTn id="33" dur="500"/>
                                        <p:tgtEl>
                                          <p:spTgt spid="4">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fade">
                                      <p:cBhvr>
                                        <p:cTn id="36" dur="500"/>
                                        <p:tgtEl>
                                          <p:spTgt spid="4">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animEffect transition="in" filter="fade">
                                      <p:cBhvr>
                                        <p:cTn id="41"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612227" y="123388"/>
            <a:ext cx="10515600" cy="822544"/>
          </a:xfrm>
        </p:spPr>
        <p:txBody>
          <a:bodyPr>
            <a:normAutofit/>
          </a:bodyPr>
          <a:lstStyle/>
          <a:p>
            <a:r>
              <a:rPr lang="en-GB" sz="4000" b="1" dirty="0"/>
              <a:t>Others in Attendance:</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612227" y="945932"/>
            <a:ext cx="9827173" cy="8602355"/>
          </a:xfrm>
          <a:prstGeom prst="rect">
            <a:avLst/>
          </a:prstGeom>
          <a:noFill/>
        </p:spPr>
        <p:txBody>
          <a:bodyPr wrap="square" rtlCol="0">
            <a:spAutoFit/>
          </a:bodyPr>
          <a:lstStyle/>
          <a:p>
            <a:pPr marL="285750" indent="-285750">
              <a:buFont typeface="Arial" panose="020B0604020202020204" pitchFamily="34" charset="0"/>
              <a:buChar char="•"/>
            </a:pPr>
            <a:r>
              <a:rPr lang="en-GB" sz="2600" b="1" dirty="0"/>
              <a:t>North Yorkshire Councillor </a:t>
            </a:r>
          </a:p>
          <a:p>
            <a:pPr marL="742950" lvl="1" indent="-285750">
              <a:buFont typeface="Arial" panose="020B0604020202020204" pitchFamily="34" charset="0"/>
              <a:buChar char="•"/>
            </a:pPr>
            <a:r>
              <a:rPr lang="en-GB" sz="2600" dirty="0"/>
              <a:t>David Ireton</a:t>
            </a:r>
          </a:p>
          <a:p>
            <a:pPr marL="742950" lvl="1" indent="-285750">
              <a:buFont typeface="Arial" panose="020B0604020202020204" pitchFamily="34" charset="0"/>
              <a:buChar char="•"/>
            </a:pPr>
            <a:endParaRPr lang="en-GB" sz="900" dirty="0"/>
          </a:p>
          <a:p>
            <a:pPr marL="285750" indent="-285750">
              <a:buFont typeface="Arial" panose="020B0604020202020204" pitchFamily="34" charset="0"/>
              <a:buChar char="•"/>
            </a:pPr>
            <a:r>
              <a:rPr lang="en-GB" sz="2600" b="1" dirty="0"/>
              <a:t>North Yorkshire Council</a:t>
            </a:r>
          </a:p>
          <a:p>
            <a:pPr marL="742950" lvl="1" indent="-285750">
              <a:buFont typeface="Arial" panose="020B0604020202020204" pitchFamily="34" charset="0"/>
              <a:buChar char="•"/>
            </a:pPr>
            <a:r>
              <a:rPr lang="en-GB" sz="2600" dirty="0"/>
              <a:t>Dr Victoria Turner – Public Health</a:t>
            </a:r>
          </a:p>
          <a:p>
            <a:pPr marL="742950" lvl="1" indent="-285750">
              <a:buFont typeface="Arial" panose="020B0604020202020204" pitchFamily="34" charset="0"/>
              <a:buChar char="•"/>
            </a:pPr>
            <a:r>
              <a:rPr lang="en-GB" sz="2600" dirty="0"/>
              <a:t>James Sherwood</a:t>
            </a:r>
          </a:p>
          <a:p>
            <a:pPr marL="742950" lvl="1" indent="-285750">
              <a:buFont typeface="Arial" panose="020B0604020202020204" pitchFamily="34" charset="0"/>
              <a:buChar char="•"/>
            </a:pPr>
            <a:endParaRPr lang="en-GB" sz="700" b="1" dirty="0"/>
          </a:p>
          <a:p>
            <a:pPr marL="285750" indent="-285750">
              <a:buFont typeface="Arial" panose="020B0604020202020204" pitchFamily="34" charset="0"/>
              <a:buChar char="•"/>
            </a:pPr>
            <a:r>
              <a:rPr lang="en-GB" sz="2600" b="1" dirty="0"/>
              <a:t>UK Health Security Agency</a:t>
            </a:r>
          </a:p>
          <a:p>
            <a:pPr marL="742950" lvl="1" indent="-285750">
              <a:buFont typeface="Arial" panose="020B0604020202020204" pitchFamily="34" charset="0"/>
              <a:buChar char="•"/>
            </a:pPr>
            <a:r>
              <a:rPr lang="en-GB" sz="2400" dirty="0"/>
              <a:t>Greg Hodgson - Regional Head, Environmental Hazards &amp; Emergencies Dept (North)</a:t>
            </a:r>
            <a:endParaRPr lang="en-GB" sz="2800" dirty="0"/>
          </a:p>
          <a:p>
            <a:pPr marL="742950" lvl="1" indent="-285750">
              <a:buFont typeface="Arial" panose="020B0604020202020204" pitchFamily="34" charset="0"/>
              <a:buChar char="•"/>
            </a:pPr>
            <a:r>
              <a:rPr lang="en-GB" sz="2400" dirty="0"/>
              <a:t>Amanda </a:t>
            </a:r>
            <a:r>
              <a:rPr lang="en-GB" sz="2400" dirty="0" err="1"/>
              <a:t>Craswell</a:t>
            </a:r>
            <a:r>
              <a:rPr lang="en-GB" sz="2400" dirty="0"/>
              <a:t>, Specialist Environmental Public Health Scientist (North Region) </a:t>
            </a:r>
            <a:endParaRPr lang="en-GB" sz="2800" dirty="0"/>
          </a:p>
          <a:p>
            <a:pPr marL="742950" lvl="1" indent="-285750">
              <a:buFont typeface="Arial" panose="020B0604020202020204" pitchFamily="34" charset="0"/>
              <a:buChar char="•"/>
            </a:pPr>
            <a:r>
              <a:rPr lang="en-GB" sz="2400" dirty="0"/>
              <a:t>Dr Katie Comer, Consultant in Health Protection UKHSA Y&amp;H</a:t>
            </a:r>
            <a:endParaRPr lang="en-GB" sz="2800" dirty="0"/>
          </a:p>
          <a:p>
            <a:pPr marL="742950" lvl="1" indent="-285750">
              <a:buFont typeface="Arial" panose="020B0604020202020204" pitchFamily="34" charset="0"/>
              <a:buChar char="•"/>
            </a:pPr>
            <a:r>
              <a:rPr lang="en-GB" sz="2400" dirty="0"/>
              <a:t>Claire Roach</a:t>
            </a:r>
          </a:p>
          <a:p>
            <a:pPr marL="285750" indent="-285750">
              <a:buFont typeface="Arial" panose="020B0604020202020204" pitchFamily="34" charset="0"/>
              <a:buChar char="•"/>
            </a:pPr>
            <a:r>
              <a:rPr lang="en-GB" sz="2800" b="1" dirty="0"/>
              <a:t>Environment Agency</a:t>
            </a:r>
          </a:p>
          <a:p>
            <a:pPr marL="742950" lvl="1" indent="-285750">
              <a:buFont typeface="Arial" panose="020B0604020202020204" pitchFamily="34" charset="0"/>
              <a:buChar char="•"/>
            </a:pPr>
            <a:r>
              <a:rPr lang="en-GB" sz="2800" dirty="0"/>
              <a:t>Lisa Chadwick</a:t>
            </a:r>
          </a:p>
          <a:p>
            <a:pPr lvl="1"/>
            <a:endParaRPr lang="en-GB" sz="2800" dirty="0"/>
          </a:p>
          <a:p>
            <a:pPr marL="742950" lvl="1" indent="-285750">
              <a:buFont typeface="Arial" panose="020B0604020202020204" pitchFamily="34" charset="0"/>
              <a:buChar char="•"/>
            </a:pPr>
            <a:endParaRPr lang="en-GB" sz="2600" b="1" dirty="0"/>
          </a:p>
          <a:p>
            <a:endParaRPr lang="en-GB" sz="2600" b="1" dirty="0"/>
          </a:p>
          <a:p>
            <a:pPr marL="742950" lvl="1" indent="-285750">
              <a:buFont typeface="Arial" panose="020B0604020202020204" pitchFamily="34" charset="0"/>
              <a:buChar char="•"/>
            </a:pPr>
            <a:endParaRPr lang="en-GB" sz="2600" b="1" dirty="0"/>
          </a:p>
          <a:p>
            <a:pPr lvl="1"/>
            <a:endParaRPr lang="en-GB" sz="2600" b="1" dirty="0"/>
          </a:p>
          <a:p>
            <a:pPr lvl="1"/>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9514254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fade">
                                      <p:cBhvr>
                                        <p:cTn id="36" dur="500"/>
                                        <p:tgtEl>
                                          <p:spTgt spid="4">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4">
                                            <p:txEl>
                                              <p:pRg st="10" end="10"/>
                                            </p:txEl>
                                          </p:spTgt>
                                        </p:tgtEl>
                                        <p:attrNameLst>
                                          <p:attrName>style.visibility</p:attrName>
                                        </p:attrNameLst>
                                      </p:cBhvr>
                                      <p:to>
                                        <p:strVal val="visible"/>
                                      </p:to>
                                    </p:set>
                                    <p:animEffect transition="in" filter="fade">
                                      <p:cBhvr>
                                        <p:cTn id="41" dur="500"/>
                                        <p:tgtEl>
                                          <p:spTgt spid="4">
                                            <p:txEl>
                                              <p:pRg st="10" end="10"/>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fade">
                                      <p:cBhvr>
                                        <p:cTn id="44" dur="500"/>
                                        <p:tgtEl>
                                          <p:spTgt spid="4">
                                            <p:txEl>
                                              <p:pRg st="11" end="11"/>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Effect transition="in" filter="fade">
                                      <p:cBhvr>
                                        <p:cTn id="47" dur="500"/>
                                        <p:tgtEl>
                                          <p:spTgt spid="4">
                                            <p:txEl>
                                              <p:pRg st="12" end="12"/>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4">
                                            <p:txEl>
                                              <p:pRg st="13" end="13"/>
                                            </p:txEl>
                                          </p:spTgt>
                                        </p:tgtEl>
                                        <p:attrNameLst>
                                          <p:attrName>style.visibility</p:attrName>
                                        </p:attrNameLst>
                                      </p:cBhvr>
                                      <p:to>
                                        <p:strVal val="visible"/>
                                      </p:to>
                                    </p:set>
                                    <p:animEffect transition="in" filter="fade">
                                      <p:cBhvr>
                                        <p:cTn id="50"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620111" y="1187670"/>
            <a:ext cx="10163504" cy="5570756"/>
          </a:xfrm>
          <a:prstGeom prst="rect">
            <a:avLst/>
          </a:prstGeom>
          <a:noFill/>
        </p:spPr>
        <p:txBody>
          <a:bodyPr wrap="square" rtlCol="0">
            <a:spAutoFit/>
          </a:bodyPr>
          <a:lstStyle/>
          <a:p>
            <a:r>
              <a:rPr lang="en-GB" sz="2600" dirty="0"/>
              <a:t>Bentham Town Council were first made aware of the PFAS issue when the Guardian Article was initially published; on the 25</a:t>
            </a:r>
            <a:r>
              <a:rPr lang="en-GB" sz="2600" baseline="30000" dirty="0"/>
              <a:t>th</a:t>
            </a:r>
            <a:r>
              <a:rPr lang="en-GB" sz="2600" dirty="0"/>
              <a:t> May 2024</a:t>
            </a:r>
          </a:p>
          <a:p>
            <a:endParaRPr lang="en-GB" sz="2600" dirty="0"/>
          </a:p>
          <a:p>
            <a:r>
              <a:rPr lang="en-GB" sz="2600" dirty="0"/>
              <a:t>On publication, the Council encountered a steep learning curve to not only digest the report, but also furnish ourselves with as much knowledge as we could.</a:t>
            </a:r>
          </a:p>
          <a:p>
            <a:endParaRPr lang="en-GB" sz="2600" dirty="0"/>
          </a:p>
          <a:p>
            <a:r>
              <a:rPr lang="en-GB" sz="2600" dirty="0"/>
              <a:t>We subscribed to the ENDS report, to obtain the full report.</a:t>
            </a:r>
          </a:p>
          <a:p>
            <a:endParaRPr lang="en-GB" sz="2600" b="1" dirty="0"/>
          </a:p>
          <a:p>
            <a:r>
              <a:rPr lang="en-GB" sz="2600" dirty="0"/>
              <a:t>The Council were invited to meet with Angus Fire on the </a:t>
            </a:r>
          </a:p>
          <a:p>
            <a:r>
              <a:rPr lang="en-GB" sz="2600" dirty="0"/>
              <a:t>30</a:t>
            </a:r>
            <a:r>
              <a:rPr lang="en-GB" sz="2600" baseline="30000" dirty="0"/>
              <a:t>th</a:t>
            </a:r>
            <a:r>
              <a:rPr lang="en-GB" sz="2600" dirty="0"/>
              <a:t> May 2024, where Angus Fire were able to discuss the </a:t>
            </a:r>
          </a:p>
          <a:p>
            <a:r>
              <a:rPr lang="en-GB" sz="2600" dirty="0"/>
              <a:t>article and explain the details contained within the report.</a:t>
            </a:r>
          </a:p>
          <a:p>
            <a:pPr lvl="1"/>
            <a:r>
              <a:rPr lang="en-GB" dirty="0"/>
              <a:t>						</a:t>
            </a:r>
          </a:p>
          <a:p>
            <a:r>
              <a:rPr lang="en-GB" sz="2600" dirty="0"/>
              <a:t>The Town Council meeting took place on the 3rd June 2024.</a:t>
            </a:r>
          </a:p>
        </p:txBody>
      </p:sp>
    </p:spTree>
    <p:extLst>
      <p:ext uri="{BB962C8B-B14F-4D97-AF65-F5344CB8AC3E}">
        <p14:creationId xmlns:p14="http://schemas.microsoft.com/office/powerpoint/2010/main" val="4129502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animEffect transition="in" filter="fade">
                                      <p:cBhvr>
                                        <p:cTn id="33"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 </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5570756"/>
          </a:xfrm>
          <a:prstGeom prst="rect">
            <a:avLst/>
          </a:prstGeom>
          <a:noFill/>
        </p:spPr>
        <p:txBody>
          <a:bodyPr wrap="square" rtlCol="0">
            <a:spAutoFit/>
          </a:bodyPr>
          <a:lstStyle/>
          <a:p>
            <a:pPr lvl="1"/>
            <a:r>
              <a:rPr lang="en-GB" sz="2600" dirty="0"/>
              <a:t>From this meeting Angus informed the Council of their forward strategy. This included appointing consultants to assist them and progressing a number of surveys to better understand the extent of condition.</a:t>
            </a:r>
          </a:p>
          <a:p>
            <a:pPr lvl="1"/>
            <a:endParaRPr lang="en-GB" sz="2600" dirty="0"/>
          </a:p>
          <a:p>
            <a:pPr lvl="1"/>
            <a:r>
              <a:rPr lang="en-GB" sz="2600" dirty="0"/>
              <a:t>The Council requested that some additional areas were included in the survey such as the playing fields and areas near to Duke Street. These were agreed to by Angus Fire and subsequently included in the scope.</a:t>
            </a:r>
          </a:p>
          <a:p>
            <a:pPr lvl="1"/>
            <a:endParaRPr lang="en-GB" sz="2600" dirty="0"/>
          </a:p>
          <a:p>
            <a:pPr lvl="1"/>
            <a:r>
              <a:rPr lang="en-GB" sz="2600" dirty="0"/>
              <a:t>Following the results from these Surveys Angus invited us back  </a:t>
            </a:r>
          </a:p>
          <a:p>
            <a:pPr lvl="1"/>
            <a:r>
              <a:rPr lang="en-GB" sz="2600" dirty="0"/>
              <a:t>on the 17</a:t>
            </a:r>
            <a:r>
              <a:rPr lang="en-GB" sz="2600" baseline="30000" dirty="0"/>
              <a:t>th</a:t>
            </a:r>
            <a:r>
              <a:rPr lang="en-GB" sz="2600" dirty="0"/>
              <a:t> September. They shared the results and </a:t>
            </a:r>
          </a:p>
          <a:p>
            <a:pPr lvl="1"/>
            <a:r>
              <a:rPr lang="en-GB" sz="2600" dirty="0"/>
              <a:t>their progress to date as well as their next steps.</a:t>
            </a:r>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930791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 </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5170646"/>
          </a:xfrm>
          <a:prstGeom prst="rect">
            <a:avLst/>
          </a:prstGeom>
          <a:noFill/>
        </p:spPr>
        <p:txBody>
          <a:bodyPr wrap="square" rtlCol="0">
            <a:spAutoFit/>
          </a:bodyPr>
          <a:lstStyle/>
          <a:p>
            <a:pPr lvl="1"/>
            <a:r>
              <a:rPr lang="en-GB" sz="2600" dirty="0"/>
              <a:t>A further meeting was held on the 16</a:t>
            </a:r>
            <a:r>
              <a:rPr lang="en-GB" sz="2600" baseline="30000" dirty="0"/>
              <a:t>th</a:t>
            </a:r>
            <a:r>
              <a:rPr lang="en-GB" sz="2600" dirty="0"/>
              <a:t> December, again where updates were shared.</a:t>
            </a:r>
          </a:p>
          <a:p>
            <a:pPr lvl="1"/>
            <a:endParaRPr lang="en-GB" sz="2600" dirty="0"/>
          </a:p>
          <a:p>
            <a:pPr lvl="1"/>
            <a:r>
              <a:rPr lang="en-GB" sz="2600" dirty="0"/>
              <a:t>The Council was invited back on the 25</a:t>
            </a:r>
            <a:r>
              <a:rPr lang="en-GB" sz="2600" baseline="30000" dirty="0"/>
              <a:t>th</a:t>
            </a:r>
            <a:r>
              <a:rPr lang="en-GB" sz="2600" dirty="0"/>
              <a:t> March to see the installation of the storm water treatment plant, which at this time was close to the end of its commissioning phase. This plant awaits EA permission for use.</a:t>
            </a:r>
          </a:p>
          <a:p>
            <a:pPr lvl="1"/>
            <a:endParaRPr lang="en-GB" sz="2600" dirty="0"/>
          </a:p>
          <a:p>
            <a:pPr lvl="1"/>
            <a:r>
              <a:rPr lang="en-GB" sz="2600" dirty="0"/>
              <a:t>Angus fire has continued to provide up to date statements direct </a:t>
            </a:r>
          </a:p>
          <a:p>
            <a:pPr lvl="1"/>
            <a:r>
              <a:rPr lang="en-GB" sz="2600" dirty="0"/>
              <a:t>to Council, which have been read out in full and appended to </a:t>
            </a:r>
          </a:p>
          <a:p>
            <a:pPr lvl="1"/>
            <a:r>
              <a:rPr lang="en-GB" sz="2600" dirty="0"/>
              <a:t>the meeting minutes. In addition, these have been published on </a:t>
            </a:r>
          </a:p>
          <a:p>
            <a:pPr lvl="1"/>
            <a:r>
              <a:rPr lang="en-GB" sz="2600" dirty="0"/>
              <a:t>the Angus Fire micro site at </a:t>
            </a:r>
            <a:r>
              <a:rPr lang="en-GB" sz="2600" dirty="0">
                <a:hlinkClick r:id="rId3"/>
              </a:rPr>
              <a:t>www.derbs.co.uk</a:t>
            </a:r>
            <a:r>
              <a:rPr lang="en-GB" sz="2600" dirty="0"/>
              <a:t> </a:t>
            </a:r>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30878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816E-F982-EB27-D1EF-834BD0EE92E4}"/>
              </a:ext>
            </a:extLst>
          </p:cNvPr>
          <p:cNvSpPr>
            <a:spLocks noGrp="1"/>
          </p:cNvSpPr>
          <p:nvPr>
            <p:ph type="title"/>
          </p:nvPr>
        </p:nvSpPr>
        <p:spPr>
          <a:xfrm>
            <a:off x="838200" y="365126"/>
            <a:ext cx="10515600" cy="822544"/>
          </a:xfrm>
        </p:spPr>
        <p:txBody>
          <a:bodyPr>
            <a:normAutofit/>
          </a:bodyPr>
          <a:lstStyle/>
          <a:p>
            <a:r>
              <a:rPr lang="en-GB" sz="4000" b="1" dirty="0"/>
              <a:t>Background and Purpose of the Meeting </a:t>
            </a:r>
          </a:p>
        </p:txBody>
      </p:sp>
      <p:pic>
        <p:nvPicPr>
          <p:cNvPr id="3" name="Picture 2">
            <a:extLst>
              <a:ext uri="{FF2B5EF4-FFF2-40B4-BE49-F238E27FC236}">
                <a16:creationId xmlns:a16="http://schemas.microsoft.com/office/drawing/2014/main" id="{E3F7FCAC-8AF3-2BD9-905E-7E5582D0122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6966" y="4372587"/>
            <a:ext cx="2143847" cy="2120288"/>
          </a:xfrm>
          <a:prstGeom prst="rect">
            <a:avLst/>
          </a:prstGeom>
          <a:noFill/>
          <a:ln>
            <a:noFill/>
          </a:ln>
        </p:spPr>
      </p:pic>
      <p:sp>
        <p:nvSpPr>
          <p:cNvPr id="4" name="TextBox 3">
            <a:extLst>
              <a:ext uri="{FF2B5EF4-FFF2-40B4-BE49-F238E27FC236}">
                <a16:creationId xmlns:a16="http://schemas.microsoft.com/office/drawing/2014/main" id="{49C1AB3C-19E3-367A-DF6A-20139212E2D5}"/>
              </a:ext>
            </a:extLst>
          </p:cNvPr>
          <p:cNvSpPr txBox="1"/>
          <p:nvPr/>
        </p:nvSpPr>
        <p:spPr>
          <a:xfrm>
            <a:off x="549461" y="1187670"/>
            <a:ext cx="10234154" cy="6155531"/>
          </a:xfrm>
          <a:prstGeom prst="rect">
            <a:avLst/>
          </a:prstGeom>
          <a:noFill/>
        </p:spPr>
        <p:txBody>
          <a:bodyPr wrap="square" rtlCol="0">
            <a:spAutoFit/>
          </a:bodyPr>
          <a:lstStyle/>
          <a:p>
            <a:pPr lvl="1"/>
            <a:r>
              <a:rPr lang="en-GB" sz="2600" dirty="0"/>
              <a:t>The Council had contacted Yorkshire water prior to the June 2024 Town Council Meeting. The following response was received:</a:t>
            </a:r>
          </a:p>
          <a:p>
            <a:pPr lvl="1"/>
            <a:endParaRPr lang="en-GB" sz="2000" dirty="0"/>
          </a:p>
          <a:p>
            <a:r>
              <a:rPr lang="en-GB" sz="1600" dirty="0"/>
              <a:t>Thankyou for your query regarding the standards / safety of the water throughout Yorkshire.</a:t>
            </a:r>
          </a:p>
          <a:p>
            <a:r>
              <a:rPr lang="en-GB" sz="1600" dirty="0"/>
              <a:t> </a:t>
            </a:r>
          </a:p>
          <a:p>
            <a:r>
              <a:rPr lang="en-GB" sz="1600" dirty="0"/>
              <a:t>To make sure the water we supply your home meets the government's high standards, we regularly take samples from our treatment works, service reservoirs and customers' taps for testing. We test over 500,000 water samples every year! We also carry out operational checks, using state-of-the-art technology and laboratory techniques, to make sure your water is the best possible quality.</a:t>
            </a:r>
          </a:p>
          <a:p>
            <a:r>
              <a:rPr lang="en-GB" sz="1600" dirty="0"/>
              <a:t> </a:t>
            </a:r>
          </a:p>
          <a:p>
            <a:r>
              <a:rPr lang="en-GB" sz="1600" dirty="0"/>
              <a:t>The Drinking Water Inspectorate (DWI) then looks at the results from these tests and creates an independent </a:t>
            </a:r>
          </a:p>
          <a:p>
            <a:r>
              <a:rPr lang="en-GB" sz="1600" dirty="0"/>
              <a:t>report on its findings.</a:t>
            </a:r>
          </a:p>
          <a:p>
            <a:r>
              <a:rPr lang="en-GB" sz="1600" dirty="0"/>
              <a:t> </a:t>
            </a:r>
          </a:p>
          <a:p>
            <a:r>
              <a:rPr lang="en-GB" sz="1600" dirty="0"/>
              <a:t>In terms of PFAS specifically, there are currently no statutory standards for PFAS in drinking water in </a:t>
            </a:r>
          </a:p>
          <a:p>
            <a:r>
              <a:rPr lang="en-GB" sz="1600" dirty="0"/>
              <a:t>England and Wales, nor is there a World Health Organisation guideline value.  In spite of this, PFAS is one </a:t>
            </a:r>
          </a:p>
          <a:p>
            <a:r>
              <a:rPr lang="en-GB" sz="1600" dirty="0"/>
              <a:t>of many components we do vigorously test for.</a:t>
            </a:r>
          </a:p>
          <a:p>
            <a:r>
              <a:rPr lang="en-GB" sz="1600" dirty="0"/>
              <a:t> </a:t>
            </a:r>
          </a:p>
          <a:p>
            <a:r>
              <a:rPr lang="en-GB" sz="1600" dirty="0"/>
              <a:t>In terms of reactive measures, we do home water quality inspections. These are spot checks and we randomly </a:t>
            </a:r>
          </a:p>
          <a:p>
            <a:r>
              <a:rPr lang="en-GB" sz="1600" dirty="0"/>
              <a:t>select addresses from each of our supply zones.  We also come out to test the water as quickly as possible upon consumer request where one may be concerned with the quality of the water we are providing.</a:t>
            </a:r>
          </a:p>
          <a:p>
            <a:pPr lvl="1"/>
            <a:r>
              <a:rPr lang="en-GB" sz="2600" dirty="0"/>
              <a:t> </a:t>
            </a:r>
            <a:r>
              <a:rPr lang="en-GB" dirty="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347891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wipe(down)">
                                      <p:cBhvr>
                                        <p:cTn id="15" dur="500"/>
                                        <p:tgtEl>
                                          <p:spTgt spid="4">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wipe(down)">
                                      <p:cBhvr>
                                        <p:cTn id="18" dur="500"/>
                                        <p:tgtEl>
                                          <p:spTgt spid="4">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wipe(down)">
                                      <p:cBhvr>
                                        <p:cTn id="21" dur="500"/>
                                        <p:tgtEl>
                                          <p:spTgt spid="4">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wipe(down)">
                                      <p:cBhvr>
                                        <p:cTn id="24" dur="500"/>
                                        <p:tgtEl>
                                          <p:spTgt spid="4">
                                            <p:txEl>
                                              <p:pRg st="6" end="6"/>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wipe(down)">
                                      <p:cBhvr>
                                        <p:cTn id="27" dur="500"/>
                                        <p:tgtEl>
                                          <p:spTgt spid="4">
                                            <p:txEl>
                                              <p:pRg st="7" end="7"/>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wipe(down)">
                                      <p:cBhvr>
                                        <p:cTn id="30" dur="500"/>
                                        <p:tgtEl>
                                          <p:spTgt spid="4">
                                            <p:txEl>
                                              <p:pRg st="8" end="8"/>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Effect transition="in" filter="wipe(down)">
                                      <p:cBhvr>
                                        <p:cTn id="33" dur="500"/>
                                        <p:tgtEl>
                                          <p:spTgt spid="4">
                                            <p:txEl>
                                              <p:pRg st="9" end="9"/>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4">
                                            <p:txEl>
                                              <p:pRg st="10" end="10"/>
                                            </p:txEl>
                                          </p:spTgt>
                                        </p:tgtEl>
                                        <p:attrNameLst>
                                          <p:attrName>style.visibility</p:attrName>
                                        </p:attrNameLst>
                                      </p:cBhvr>
                                      <p:to>
                                        <p:strVal val="visible"/>
                                      </p:to>
                                    </p:set>
                                    <p:animEffect transition="in" filter="wipe(down)">
                                      <p:cBhvr>
                                        <p:cTn id="36" dur="500"/>
                                        <p:tgtEl>
                                          <p:spTgt spid="4">
                                            <p:txEl>
                                              <p:pRg st="10" end="10"/>
                                            </p:txEl>
                                          </p:spTgt>
                                        </p:tgtEl>
                                      </p:cBhvr>
                                    </p:animEffect>
                                  </p:childTnLst>
                                </p:cTn>
                              </p:par>
                              <p:par>
                                <p:cTn id="37" presetID="2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Effect transition="in" filter="wipe(down)">
                                      <p:cBhvr>
                                        <p:cTn id="39" dur="500"/>
                                        <p:tgtEl>
                                          <p:spTgt spid="4">
                                            <p:txEl>
                                              <p:pRg st="11" end="11"/>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wipe(down)">
                                      <p:cBhvr>
                                        <p:cTn id="42" dur="500"/>
                                        <p:tgtEl>
                                          <p:spTgt spid="4">
                                            <p:txEl>
                                              <p:pRg st="12" end="12"/>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4">
                                            <p:txEl>
                                              <p:pRg st="13" end="13"/>
                                            </p:txEl>
                                          </p:spTgt>
                                        </p:tgtEl>
                                        <p:attrNameLst>
                                          <p:attrName>style.visibility</p:attrName>
                                        </p:attrNameLst>
                                      </p:cBhvr>
                                      <p:to>
                                        <p:strVal val="visible"/>
                                      </p:to>
                                    </p:set>
                                    <p:animEffect transition="in" filter="wipe(down)">
                                      <p:cBhvr>
                                        <p:cTn id="45" dur="500"/>
                                        <p:tgtEl>
                                          <p:spTgt spid="4">
                                            <p:txEl>
                                              <p:pRg st="13" end="13"/>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4">
                                            <p:txEl>
                                              <p:pRg st="14" end="14"/>
                                            </p:txEl>
                                          </p:spTgt>
                                        </p:tgtEl>
                                        <p:attrNameLst>
                                          <p:attrName>style.visibility</p:attrName>
                                        </p:attrNameLst>
                                      </p:cBhvr>
                                      <p:to>
                                        <p:strVal val="visible"/>
                                      </p:to>
                                    </p:set>
                                    <p:animEffect transition="in" filter="wipe(down)">
                                      <p:cBhvr>
                                        <p:cTn id="48"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TotalTime>
  <Words>3410</Words>
  <Application>Microsoft Office PowerPoint</Application>
  <PresentationFormat>Widescreen</PresentationFormat>
  <Paragraphs>313</Paragraphs>
  <Slides>39</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Symbol</vt:lpstr>
      <vt:lpstr>Office Theme</vt:lpstr>
      <vt:lpstr>WELCOME to the PFAS and Environmental Concerns Public Meeting</vt:lpstr>
      <vt:lpstr>🔔 Event Information &amp; Housekeeping Notes</vt:lpstr>
      <vt:lpstr>Meeting Structure:</vt:lpstr>
      <vt:lpstr>Panellists:</vt:lpstr>
      <vt:lpstr>Others in Attendance:</vt:lpstr>
      <vt:lpstr>Background and Purpose of the Meeting</vt:lpstr>
      <vt:lpstr>Background and Purpose of the Meeting </vt:lpstr>
      <vt:lpstr>Background and Purpose of the Meeting </vt:lpstr>
      <vt:lpstr>Background and Purpose of the Meeting </vt:lpstr>
      <vt:lpstr>Background and Purpose of the Meeting </vt:lpstr>
      <vt:lpstr>Background and Purpose of the Meeting </vt:lpstr>
      <vt:lpstr>Background and Purpose of the Meeting </vt:lpstr>
      <vt:lpstr>Public Meeting  Bentham, Yorkshire </vt:lpstr>
      <vt:lpstr>History </vt:lpstr>
      <vt:lpstr>Current Activity  </vt:lpstr>
      <vt:lpstr>Enforcement/Investigation</vt:lpstr>
      <vt:lpstr>PowerPoint Presentation</vt:lpstr>
      <vt:lpstr>Next Steps</vt:lpstr>
      <vt:lpstr>PowerPoint Presentation</vt:lpstr>
      <vt:lpstr>PowerPoint Presentation</vt:lpstr>
      <vt:lpstr>Contaminated Land Regulation</vt:lpstr>
      <vt:lpstr>Definition </vt:lpstr>
      <vt:lpstr>Pollutant / Contaminant Linkage </vt:lpstr>
      <vt:lpstr>Risk Assessment</vt:lpstr>
      <vt:lpstr>Harmful Concentrations (PFAS)</vt:lpstr>
      <vt:lpstr>Next Steps</vt:lpstr>
      <vt:lpstr>Private Water Supplies</vt:lpstr>
      <vt:lpstr>Private Water Supplies</vt:lpstr>
      <vt:lpstr>Private Water Supplies</vt:lpstr>
      <vt:lpstr>Private Water Supplies</vt:lpstr>
      <vt:lpstr>Private Water Supplies</vt:lpstr>
      <vt:lpstr>Yorkshire Water</vt:lpstr>
      <vt:lpstr>Statements received from</vt:lpstr>
      <vt:lpstr>PowerPoint Presentation</vt:lpstr>
      <vt:lpstr>PowerPoint Presentation</vt:lpstr>
      <vt:lpstr>PowerPoint Presentation</vt:lpstr>
      <vt:lpstr>Pre-submitted Questions</vt:lpstr>
      <vt:lpstr>Follow up Questions</vt:lpstr>
      <vt:lpstr>PFAS and Environmental Concerns Public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PFAS and Environmental Concerns Public Meeting</dc:title>
  <dc:creator>Bentham Town Council</dc:creator>
  <cp:lastModifiedBy>Bentham Town Council</cp:lastModifiedBy>
  <cp:revision>20</cp:revision>
  <dcterms:created xsi:type="dcterms:W3CDTF">2025-06-10T14:07:02Z</dcterms:created>
  <dcterms:modified xsi:type="dcterms:W3CDTF">2025-06-17T17:15:18Z</dcterms:modified>
</cp:coreProperties>
</file>